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60" r:id="rId3"/>
    <p:sldId id="257" r:id="rId4"/>
    <p:sldId id="258" r:id="rId5"/>
    <p:sldId id="264" r:id="rId6"/>
    <p:sldId id="265" r:id="rId7"/>
    <p:sldId id="271" r:id="rId8"/>
    <p:sldId id="281" r:id="rId9"/>
    <p:sldId id="266" r:id="rId10"/>
    <p:sldId id="267" r:id="rId11"/>
    <p:sldId id="268" r:id="rId12"/>
    <p:sldId id="269" r:id="rId13"/>
    <p:sldId id="270" r:id="rId14"/>
    <p:sldId id="273" r:id="rId15"/>
    <p:sldId id="274" r:id="rId16"/>
    <p:sldId id="275" r:id="rId17"/>
    <p:sldId id="276" r:id="rId18"/>
    <p:sldId id="277" r:id="rId19"/>
    <p:sldId id="278" r:id="rId20"/>
    <p:sldId id="279" r:id="rId21"/>
    <p:sldId id="285" r:id="rId22"/>
    <p:sldId id="284" r:id="rId23"/>
    <p:sldId id="282" r:id="rId24"/>
    <p:sldId id="283" r:id="rId25"/>
    <p:sldId id="280" r:id="rId26"/>
    <p:sldId id="261" r:id="rId27"/>
  </p:sldIdLst>
  <p:sldSz cx="9144000" cy="5143500" type="screen16x9"/>
  <p:notesSz cx="9144000" cy="6858000"/>
  <p:embeddedFontLst>
    <p:embeddedFont>
      <p:font typeface="EB Garamond" pitchFamily="2" charset="0"/>
      <p:regular r:id="rId29"/>
      <p:bold r:id="rId30"/>
      <p:italic r:id="rId31"/>
      <p:boldItalic r:id="rId32"/>
    </p:embeddedFont>
    <p:embeddedFont>
      <p:font typeface="EB Garamond SemiBold" pitchFamily="2"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Montserrat" pitchFamily="2" charset="77"/>
      <p:regular r:id="rId41"/>
      <p:bold r:id="rId42"/>
      <p:italic r:id="rId43"/>
      <p:boldItalic r:id="rId44"/>
    </p:embeddedFont>
    <p:embeddedFont>
      <p:font typeface="Montserrat SemiBold"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5187"/>
  </p:normalViewPr>
  <p:slideViewPr>
    <p:cSldViewPr snapToGrid="0">
      <p:cViewPr varScale="1">
        <p:scale>
          <a:sx n="121" d="100"/>
          <a:sy n="121" d="100"/>
        </p:scale>
        <p:origin x="624"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As long as a local church wants to be </a:t>
            </a:r>
            <a:r>
              <a:rPr lang="en-US" sz="1400" b="0" i="0" u="sng" strike="noStrike" cap="none">
                <a:solidFill>
                  <a:srgbClr val="000000"/>
                </a:solidFill>
                <a:effectLst/>
                <a:latin typeface="Arial"/>
                <a:ea typeface="Arial"/>
                <a:cs typeface="Arial"/>
                <a:sym typeface="Arial"/>
              </a:rPr>
              <a:t>part of connection </a:t>
            </a:r>
            <a:r>
              <a:rPr lang="en-US" sz="1400" b="0" i="0" u="none" strike="noStrike" cap="none">
                <a:solidFill>
                  <a:srgbClr val="000000"/>
                </a:solidFill>
                <a:effectLst/>
                <a:latin typeface="Arial"/>
                <a:ea typeface="Arial"/>
                <a:cs typeface="Arial"/>
                <a:sym typeface="Arial"/>
              </a:rPr>
              <a:t>dedicated to </a:t>
            </a:r>
            <a:r>
              <a:rPr lang="en-US" sz="1400" b="1" i="1" u="none" strike="noStrike" cap="none">
                <a:solidFill>
                  <a:srgbClr val="000000"/>
                </a:solidFill>
                <a:effectLst/>
                <a:latin typeface="Arial"/>
                <a:ea typeface="Arial"/>
                <a:cs typeface="Arial"/>
                <a:sym typeface="Arial"/>
              </a:rPr>
              <a:t>making disciples of Jesus Christ who worship passionately, love extravagantly, and witness boldly</a:t>
            </a:r>
            <a:r>
              <a:rPr lang="en-US" sz="1400" b="0" i="0" u="none" strike="noStrike" cap="none">
                <a:solidFill>
                  <a:srgbClr val="000000"/>
                </a:solidFill>
                <a:effectLst/>
                <a:latin typeface="Arial"/>
                <a:ea typeface="Arial"/>
                <a:cs typeface="Arial"/>
                <a:sym typeface="Arial"/>
              </a:rPr>
              <a:t> it is welcome in the Global Methodist Church.</a:t>
            </a:r>
          </a:p>
          <a:p>
            <a:pPr marL="158750" indent="0">
              <a:buFontTx/>
              <a:buNone/>
            </a:pPr>
            <a:r>
              <a:rPr lang="en-US" sz="1400" b="0" i="0" u="none" strike="noStrike" cap="none">
                <a:solidFill>
                  <a:srgbClr val="000000"/>
                </a:solidFill>
                <a:effectLst/>
                <a:latin typeface="Arial"/>
                <a:ea typeface="Arial"/>
                <a:cs typeface="Arial"/>
                <a:sym typeface="Arial"/>
              </a:rPr>
              <a:t>The Global Methodist Church encourages congregations to be </a:t>
            </a:r>
            <a:r>
              <a:rPr lang="en-US" sz="1400" b="0" i="0" u="sng" strike="noStrike" cap="none">
                <a:solidFill>
                  <a:srgbClr val="000000"/>
                </a:solidFill>
                <a:effectLst/>
                <a:latin typeface="Arial"/>
                <a:ea typeface="Arial"/>
                <a:cs typeface="Arial"/>
                <a:sym typeface="Arial"/>
              </a:rPr>
              <a:t>innovative and nimble </a:t>
            </a:r>
            <a:r>
              <a:rPr lang="en-US" sz="1400" b="0" i="0" u="none" strike="noStrike" cap="none">
                <a:solidFill>
                  <a:srgbClr val="000000"/>
                </a:solidFill>
                <a:effectLst/>
                <a:latin typeface="Arial"/>
                <a:ea typeface="Arial"/>
                <a:cs typeface="Arial"/>
                <a:sym typeface="Arial"/>
              </a:rPr>
              <a:t>as they work to fulfill the church’s mission at the grassroots level. They are </a:t>
            </a:r>
            <a:r>
              <a:rPr lang="en-US" sz="1400" b="0" i="0" u="sng" strike="noStrike" cap="none">
                <a:solidFill>
                  <a:srgbClr val="000000"/>
                </a:solidFill>
                <a:effectLst/>
                <a:latin typeface="Arial"/>
                <a:ea typeface="Arial"/>
                <a:cs typeface="Arial"/>
                <a:sym typeface="Arial"/>
              </a:rPr>
              <a:t>not asked to serve a large bureaucratic general church with multiple boards and agencies</a:t>
            </a:r>
            <a:r>
              <a:rPr lang="en-US" sz="1400" b="0" i="0" u="none" strike="noStrike" cap="none">
                <a:solidFill>
                  <a:srgbClr val="000000"/>
                </a:solidFill>
                <a:effectLst/>
                <a:latin typeface="Arial"/>
                <a:ea typeface="Arial"/>
                <a:cs typeface="Arial"/>
                <a:sym typeface="Arial"/>
              </a:rPr>
              <a:t>. Rather, a light general church is structured so it </a:t>
            </a:r>
            <a:r>
              <a:rPr lang="en-US" sz="1400" b="0" i="0" u="sng" strike="noStrike" cap="none">
                <a:solidFill>
                  <a:srgbClr val="000000"/>
                </a:solidFill>
                <a:effectLst/>
                <a:latin typeface="Arial"/>
                <a:ea typeface="Arial"/>
                <a:cs typeface="Arial"/>
                <a:sym typeface="Arial"/>
              </a:rPr>
              <a:t>serves and resources local churches</a:t>
            </a:r>
            <a:r>
              <a:rPr lang="en-US" sz="1400" b="0" i="0" u="none" strike="noStrike" cap="none">
                <a:solidFill>
                  <a:srgbClr val="000000"/>
                </a:solidFill>
                <a:effectLst/>
                <a:latin typeface="Arial"/>
                <a:ea typeface="Arial"/>
                <a:cs typeface="Arial"/>
                <a:sym typeface="Arial"/>
              </a:rPr>
              <a:t>. The whole church focuses on creative ways to share the timeless message of the Gospel for the world we all live in today.</a:t>
            </a:r>
            <a:r>
              <a:rPr lang="en-US" sz="1400">
                <a:effectLst/>
              </a:rPr>
              <a:t> </a:t>
            </a:r>
            <a:endParaRPr sz="1400"/>
          </a:p>
        </p:txBody>
      </p:sp>
    </p:spTree>
    <p:extLst>
      <p:ext uri="{BB962C8B-B14F-4D97-AF65-F5344CB8AC3E}">
        <p14:creationId xmlns:p14="http://schemas.microsoft.com/office/powerpoint/2010/main" val="133786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The Global Methodist Church is equipped and supervised by an episcopacy modeled after that of the early centuries of Christianity and stemming from the historic line of Methodist bishops.</a:t>
            </a:r>
          </a:p>
          <a:p>
            <a:pPr marL="158750" indent="0">
              <a:buFontTx/>
              <a:buNone/>
            </a:pPr>
            <a:r>
              <a:rPr lang="en-US" sz="1400" b="0" i="0" u="none" strike="noStrike" cap="none">
                <a:solidFill>
                  <a:srgbClr val="000000"/>
                </a:solidFill>
                <a:effectLst/>
                <a:latin typeface="Arial"/>
                <a:ea typeface="Arial"/>
                <a:cs typeface="Arial"/>
                <a:sym typeface="Arial"/>
              </a:rPr>
              <a:t>We share John Wesley’s conviction that bishops and elders are part of the same New Testament order. Therefore, bishops in the Global Methodist Church represent a specialized ministry rather than a separate order and are consecrated rather than ordained to their office. </a:t>
            </a:r>
          </a:p>
          <a:p>
            <a:pPr marL="158750" indent="0">
              <a:buFontTx/>
              <a:buNone/>
            </a:pPr>
            <a:endParaRPr lang="en-US" sz="1400" b="0" i="0" u="none" strike="noStrike" cap="none">
              <a:solidFill>
                <a:srgbClr val="000000"/>
              </a:solidFill>
              <a:effectLst/>
              <a:latin typeface="Arial"/>
              <a:cs typeface="Arial"/>
              <a:sym typeface="Arial"/>
            </a:endParaRPr>
          </a:p>
          <a:p>
            <a:pPr marL="158750" indent="0">
              <a:buFontTx/>
              <a:buNone/>
            </a:pPr>
            <a:r>
              <a:rPr lang="en-US" sz="1400" b="0" i="0" u="none" strike="noStrike" cap="none">
                <a:solidFill>
                  <a:srgbClr val="000000"/>
                </a:solidFill>
                <a:effectLst/>
                <a:latin typeface="Arial"/>
                <a:cs typeface="Arial"/>
                <a:sym typeface="Arial"/>
              </a:rPr>
              <a:t>The GMC provides for </a:t>
            </a:r>
            <a:r>
              <a:rPr lang="en-US" sz="1400" b="0" i="0" u="sng" strike="noStrike" cap="none">
                <a:solidFill>
                  <a:srgbClr val="000000"/>
                </a:solidFill>
                <a:effectLst/>
                <a:latin typeface="Arial"/>
                <a:cs typeface="Arial"/>
                <a:sym typeface="Arial"/>
              </a:rPr>
              <a:t>greater accountability</a:t>
            </a:r>
            <a:r>
              <a:rPr lang="en-US" sz="1400" b="0" i="0" u="none" strike="noStrike" cap="none">
                <a:solidFill>
                  <a:srgbClr val="000000"/>
                </a:solidFill>
                <a:effectLst/>
                <a:latin typeface="Arial"/>
                <a:cs typeface="Arial"/>
                <a:sym typeface="Arial"/>
              </a:rPr>
              <a:t> for bishops, clergy, and local churches.</a:t>
            </a:r>
            <a:endParaRPr sz="1400"/>
          </a:p>
        </p:txBody>
      </p:sp>
    </p:spTree>
    <p:extLst>
      <p:ext uri="{BB962C8B-B14F-4D97-AF65-F5344CB8AC3E}">
        <p14:creationId xmlns:p14="http://schemas.microsoft.com/office/powerpoint/2010/main" val="59447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380638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400" b="0" i="0" u="none" strike="noStrike" cap="none">
                <a:solidFill>
                  <a:srgbClr val="000000"/>
                </a:solidFill>
                <a:effectLst/>
                <a:latin typeface="Arial"/>
                <a:ea typeface="Arial"/>
                <a:cs typeface="Arial"/>
                <a:sym typeface="Arial"/>
              </a:rPr>
              <a:t>The Church calls all its members to </a:t>
            </a:r>
            <a:r>
              <a:rPr lang="en-US" sz="1400" b="0" i="0" u="sng" strike="noStrike" cap="none">
                <a:solidFill>
                  <a:srgbClr val="000000"/>
                </a:solidFill>
                <a:effectLst/>
                <a:latin typeface="Arial"/>
                <a:ea typeface="Arial"/>
                <a:cs typeface="Arial"/>
                <a:sym typeface="Arial"/>
              </a:rPr>
              <a:t>robust, life-long faith formation</a:t>
            </a:r>
            <a:r>
              <a:rPr lang="en-US" sz="1400" b="0" i="0" u="none" strike="noStrike" cap="none">
                <a:solidFill>
                  <a:srgbClr val="000000"/>
                </a:solidFill>
                <a:effectLst/>
                <a:latin typeface="Arial"/>
                <a:ea typeface="Arial"/>
                <a:cs typeface="Arial"/>
                <a:sym typeface="Arial"/>
              </a:rPr>
              <a:t>; faith formation that involves participation in small groups where disciples hold one another accountable with truth and grace as they continue to grow as Jesus’ joyful and obedient disciples.</a:t>
            </a:r>
            <a:r>
              <a:rPr lang="en-US" sz="1400">
                <a:effectLst/>
              </a:rPr>
              <a:t> </a:t>
            </a:r>
            <a:endParaRPr sz="1400"/>
          </a:p>
        </p:txBody>
      </p:sp>
    </p:spTree>
    <p:extLst>
      <p:ext uri="{BB962C8B-B14F-4D97-AF65-F5344CB8AC3E}">
        <p14:creationId xmlns:p14="http://schemas.microsoft.com/office/powerpoint/2010/main" val="397257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84175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30994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Through Christ’s infinite grace and by the power of the Holy Spirit, we are free to embark on a path of joyful obedience to God’s calling on our lives.</a:t>
            </a:r>
          </a:p>
          <a:p>
            <a:pPr marL="158750" indent="0">
              <a:buFontTx/>
              <a:buNone/>
            </a:pPr>
            <a:r>
              <a:rPr lang="en-US" sz="1400" b="0" i="0" u="none" strike="noStrike" cap="none">
                <a:solidFill>
                  <a:srgbClr val="000000"/>
                </a:solidFill>
                <a:effectLst/>
                <a:latin typeface="Arial"/>
                <a:ea typeface="Arial"/>
                <a:cs typeface="Arial"/>
                <a:sym typeface="Arial"/>
              </a:rPr>
              <a:t>Fortunately, we walk together as Jesus’ disciples. And in doing so we challenge one another to give our hearts, minds, souls, and bodies to the endeavor of growing in the faith. Every Global Methodist church calls all its members – from the very young to the very old – to participate in classes to study Scripture, to learn about the richness of the Christian faith, and how to winsomely share it with others. </a:t>
            </a:r>
            <a:endParaRPr sz="1400"/>
          </a:p>
        </p:txBody>
      </p:sp>
    </p:spTree>
    <p:extLst>
      <p:ext uri="{BB962C8B-B14F-4D97-AF65-F5344CB8AC3E}">
        <p14:creationId xmlns:p14="http://schemas.microsoft.com/office/powerpoint/2010/main" val="2395808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24499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3836080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45039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9985f071e_0_23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9985f071e_0_2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382031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172724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1490045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4144343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The Global Methodist Church work to assist in the formation of new congregations for people who want to leave their local UM church in order to plant a local GM church.</a:t>
            </a:r>
          </a:p>
          <a:p>
            <a:pPr marL="158750" indent="0">
              <a:buFontTx/>
              <a:buNone/>
            </a:pPr>
            <a:r>
              <a:rPr lang="en-US" sz="1400" b="0" i="0" u="none" strike="noStrike" cap="none">
                <a:solidFill>
                  <a:srgbClr val="000000"/>
                </a:solidFill>
                <a:effectLst/>
                <a:latin typeface="Arial"/>
                <a:ea typeface="Arial"/>
                <a:cs typeface="Arial"/>
                <a:sym typeface="Arial"/>
              </a:rPr>
              <a:t>We strongly encourage pastors and lay people who want to join the Global Methodist Church to visit </a:t>
            </a:r>
            <a:r>
              <a:rPr lang="en-US" sz="1400" b="0" i="0" u="none" strike="noStrike" cap="none" err="1">
                <a:solidFill>
                  <a:srgbClr val="000000"/>
                </a:solidFill>
                <a:effectLst/>
                <a:latin typeface="Arial"/>
                <a:ea typeface="Arial"/>
                <a:cs typeface="Arial"/>
                <a:sym typeface="Arial"/>
              </a:rPr>
              <a:t>globalmethodist.org</a:t>
            </a:r>
            <a:r>
              <a:rPr lang="en-US" sz="1400" b="0" i="0" u="none" strike="noStrike" cap="none">
                <a:solidFill>
                  <a:srgbClr val="000000"/>
                </a:solidFill>
                <a:effectLst/>
                <a:latin typeface="Arial"/>
                <a:ea typeface="Arial"/>
                <a:cs typeface="Arial"/>
                <a:sym typeface="Arial"/>
              </a:rPr>
              <a:t> to learn the actions necessary to become a member congregation. Pastors and lay leaders should also familiarize themselves with the Global Methodist Church’s </a:t>
            </a:r>
            <a:r>
              <a:rPr lang="en-US" sz="1400" b="0" i="1" u="none" strike="noStrike" cap="none">
                <a:solidFill>
                  <a:srgbClr val="000000"/>
                </a:solidFill>
                <a:effectLst/>
                <a:latin typeface="Arial"/>
                <a:ea typeface="Arial"/>
                <a:cs typeface="Arial"/>
                <a:sym typeface="Arial"/>
              </a:rPr>
              <a:t>Transitional Book of Doctrines and Discipline</a:t>
            </a:r>
            <a:r>
              <a:rPr lang="en-US" sz="1400" b="0" i="0" u="none" strike="noStrike" cap="none">
                <a:solidFill>
                  <a:srgbClr val="000000"/>
                </a:solidFill>
                <a:effectLst/>
                <a:latin typeface="Arial"/>
                <a:ea typeface="Arial"/>
                <a:cs typeface="Arial"/>
                <a:sym typeface="Arial"/>
              </a:rPr>
              <a:t>, giving particular attention to Part Three. The book can be found online and downloaded by visiting </a:t>
            </a:r>
            <a:r>
              <a:rPr lang="en-US" sz="1400" b="0" i="0" u="none" strike="noStrike" cap="none" err="1">
                <a:solidFill>
                  <a:srgbClr val="000000"/>
                </a:solidFill>
                <a:effectLst/>
                <a:latin typeface="Arial"/>
                <a:ea typeface="Arial"/>
                <a:cs typeface="Arial"/>
                <a:sym typeface="Arial"/>
              </a:rPr>
              <a:t>globalmethodist.org</a:t>
            </a:r>
            <a:r>
              <a:rPr lang="en-US" sz="1400" b="0" i="0" u="none" strike="noStrike" cap="none">
                <a:solidFill>
                  <a:srgbClr val="000000"/>
                </a:solidFill>
                <a:effectLst/>
                <a:latin typeface="Arial"/>
                <a:ea typeface="Arial"/>
                <a:cs typeface="Arial"/>
                <a:sym typeface="Arial"/>
              </a:rPr>
              <a:t>/what-we-believe/</a:t>
            </a:r>
            <a:r>
              <a:rPr lang="en-US" sz="1100" b="0" i="0" u="none" strike="noStrike" cap="none">
                <a:solidFill>
                  <a:srgbClr val="000000"/>
                </a:solidFill>
                <a:effectLst/>
                <a:latin typeface="Arial"/>
                <a:ea typeface="Arial"/>
                <a:cs typeface="Arial"/>
                <a:sym typeface="Arial"/>
              </a:rPr>
              <a:t>.</a:t>
            </a:r>
            <a:r>
              <a:rPr lang="en-US">
                <a:effectLst/>
              </a:rPr>
              <a:t> </a:t>
            </a:r>
            <a:endParaRPr/>
          </a:p>
        </p:txBody>
      </p:sp>
    </p:spTree>
    <p:extLst>
      <p:ext uri="{BB962C8B-B14F-4D97-AF65-F5344CB8AC3E}">
        <p14:creationId xmlns:p14="http://schemas.microsoft.com/office/powerpoint/2010/main" val="2127649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400" b="0" i="0" u="none" strike="noStrike" cap="none">
                <a:solidFill>
                  <a:srgbClr val="000000"/>
                </a:solidFill>
                <a:effectLst/>
                <a:latin typeface="Arial"/>
                <a:ea typeface="Arial"/>
                <a:cs typeface="Arial"/>
                <a:sym typeface="Arial"/>
              </a:rPr>
              <a:t>The Church is creating pathways for people to join as associate members of local GM churches in other communities while they discern their options for forming a congregation in their own community.</a:t>
            </a:r>
          </a:p>
          <a:p>
            <a:pPr marL="158750" indent="0">
              <a:buFontTx/>
              <a:buNone/>
            </a:pPr>
            <a:endParaRPr/>
          </a:p>
        </p:txBody>
      </p:sp>
    </p:spTree>
    <p:extLst>
      <p:ext uri="{BB962C8B-B14F-4D97-AF65-F5344CB8AC3E}">
        <p14:creationId xmlns:p14="http://schemas.microsoft.com/office/powerpoint/2010/main" val="1456514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985f071e_0_2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985f071e_0_2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Worship -- </a:t>
            </a:r>
            <a:r>
              <a:rPr lang="en-US" sz="1400" b="0" i="0" u="none" strike="noStrike" cap="none">
                <a:solidFill>
                  <a:srgbClr val="000000"/>
                </a:solidFill>
                <a:effectLst/>
                <a:latin typeface="Arial"/>
                <a:ea typeface="Arial"/>
                <a:cs typeface="Arial"/>
                <a:sym typeface="Arial"/>
              </a:rPr>
              <a:t>surrender to and be fully devoted to one God—the Father, the Son, and the Holy Spirit. We are passionate about what is important to God.</a:t>
            </a:r>
          </a:p>
          <a:p>
            <a:pPr marL="0" lvl="0" indent="0" algn="l" rtl="0">
              <a:spcBef>
                <a:spcPts val="0"/>
              </a:spcBef>
              <a:spcAft>
                <a:spcPts val="0"/>
              </a:spcAft>
              <a:buNone/>
            </a:pPr>
            <a:endParaRPr lang="en-US" sz="14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400" b="0" i="0" u="none" strike="noStrike" cap="none">
                <a:solidFill>
                  <a:srgbClr val="000000"/>
                </a:solidFill>
                <a:effectLst/>
                <a:latin typeface="Arial"/>
                <a:cs typeface="Arial"/>
                <a:sym typeface="Arial"/>
              </a:rPr>
              <a:t>Love -- </a:t>
            </a:r>
            <a:r>
              <a:rPr lang="en-US" sz="1400" b="0" i="0" u="none" strike="noStrike" cap="none">
                <a:solidFill>
                  <a:srgbClr val="000000"/>
                </a:solidFill>
                <a:effectLst/>
                <a:latin typeface="Arial"/>
                <a:ea typeface="Arial"/>
                <a:cs typeface="Arial"/>
                <a:sym typeface="Arial"/>
              </a:rPr>
              <a:t>love God wholeheartedly and love their neighbors as themselves. Our desire is to demonstrate to the world the extravagant love of God in the person of Jesus Christ.</a:t>
            </a:r>
          </a:p>
          <a:p>
            <a:pPr marL="0" lvl="0" indent="0" algn="l" rtl="0">
              <a:spcBef>
                <a:spcPts val="0"/>
              </a:spcBef>
              <a:spcAft>
                <a:spcPts val="0"/>
              </a:spcAft>
              <a:buNone/>
            </a:pPr>
            <a:endParaRPr lang="en-US" sz="14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400" b="0" i="0" u="none" strike="noStrike" cap="none">
                <a:solidFill>
                  <a:srgbClr val="000000"/>
                </a:solidFill>
                <a:effectLst/>
                <a:latin typeface="Arial"/>
                <a:cs typeface="Arial"/>
                <a:sym typeface="Arial"/>
              </a:rPr>
              <a:t>Witness -- </a:t>
            </a:r>
            <a:r>
              <a:rPr lang="en-US" sz="1400" b="0" i="0" u="none" strike="noStrike" cap="none">
                <a:solidFill>
                  <a:srgbClr val="000000"/>
                </a:solidFill>
                <a:effectLst/>
                <a:latin typeface="Arial"/>
                <a:ea typeface="Arial"/>
                <a:cs typeface="Arial"/>
                <a:sym typeface="Arial"/>
              </a:rPr>
              <a:t>entrusted with a lifesaving and transforming message that we must share with others. Our witness is bold, compelling and fearless. Our mission advances when individuals become disciples of Jesus Christ and join God’s mission to make more disciples.</a:t>
            </a:r>
            <a:endParaRPr lang="en-US" sz="1400"/>
          </a:p>
          <a:p>
            <a:pPr marL="0" lvl="0" indent="0" algn="l" rtl="0">
              <a:spcBef>
                <a:spcPts val="0"/>
              </a:spcBef>
              <a:spcAft>
                <a:spcPts val="0"/>
              </a:spcAft>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308225"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400" b="0" i="0" u="none" strike="noStrike" cap="none">
                <a:solidFill>
                  <a:srgbClr val="000000"/>
                </a:solidFill>
                <a:effectLst/>
                <a:latin typeface="Arial"/>
                <a:ea typeface="Arial"/>
                <a:cs typeface="Arial"/>
                <a:sym typeface="Arial"/>
              </a:rPr>
              <a:t>Thousands of Methodist clergy and laity from around the world worked together to lay the groundwork for a new, theologically conservative Methodist denomination steeped in the great ecumenical and evangelical confessions of the Christian faith. They envision a church fired by a warm hearted, Wesleyan expression of that faith that is dedicated to sharing the Good News of Jesus Christ in word and deed.</a:t>
            </a:r>
          </a:p>
          <a:p>
            <a:pPr marL="158750" indent="0">
              <a:buFontTx/>
              <a:buNone/>
            </a:pPr>
            <a:r>
              <a:rPr lang="en-US" sz="1400" b="0" i="0" u="none" strike="noStrike" cap="none">
                <a:solidFill>
                  <a:srgbClr val="000000"/>
                </a:solidFill>
                <a:effectLst/>
                <a:latin typeface="Arial"/>
                <a:ea typeface="Arial"/>
                <a:cs typeface="Arial"/>
                <a:sym typeface="Arial"/>
              </a:rPr>
              <a:t> </a:t>
            </a:r>
          </a:p>
          <a:p>
            <a:pPr marL="158750" indent="0">
              <a:buFontTx/>
              <a:buNone/>
            </a:pPr>
            <a:r>
              <a:rPr lang="en-US" sz="1400" b="0" i="0" u="none" strike="noStrike" cap="none">
                <a:solidFill>
                  <a:srgbClr val="000000"/>
                </a:solidFill>
                <a:effectLst/>
                <a:latin typeface="Arial"/>
                <a:ea typeface="Arial"/>
                <a:cs typeface="Arial"/>
                <a:sym typeface="Arial"/>
              </a:rPr>
              <a:t>The Global Methodist Church is a church in transition as it prepares for its convening General Conference. During the transitional period, the Global Methodist Church will operate under a </a:t>
            </a:r>
            <a:r>
              <a:rPr lang="en-US" sz="1400" b="0" i="1" u="none" strike="noStrike" cap="none">
                <a:solidFill>
                  <a:srgbClr val="000000"/>
                </a:solidFill>
                <a:effectLst/>
                <a:latin typeface="Arial"/>
                <a:ea typeface="Arial"/>
                <a:cs typeface="Arial"/>
                <a:sym typeface="Arial"/>
              </a:rPr>
              <a:t>Transitional Book of Doctrines and Discipline</a:t>
            </a:r>
            <a:r>
              <a:rPr lang="en-US" sz="1400" b="0" i="0" u="none" strike="noStrike" cap="none">
                <a:solidFill>
                  <a:srgbClr val="000000"/>
                </a:solidFill>
                <a:effectLst/>
                <a:latin typeface="Arial"/>
                <a:ea typeface="Arial"/>
                <a:cs typeface="Arial"/>
                <a:sym typeface="Arial"/>
              </a:rPr>
              <a:t> and is governed by a Transitional Leadership Council. We anticipate holding the convening General Conference for the Global Methodist Church in the fall of 2023 or the spring of 2024.</a:t>
            </a:r>
          </a:p>
          <a:p>
            <a:pPr marL="158750" indent="0">
              <a:buFontTx/>
              <a:buNone/>
            </a:pPr>
            <a:r>
              <a:rPr lang="en-US" sz="1400" b="0" i="0" u="none" strike="noStrike" cap="none">
                <a:solidFill>
                  <a:srgbClr val="000000"/>
                </a:solidFill>
                <a:effectLst/>
                <a:latin typeface="Arial"/>
                <a:ea typeface="Arial"/>
                <a:cs typeface="Arial"/>
                <a:sym typeface="Arial"/>
              </a:rPr>
              <a:t> </a:t>
            </a:r>
          </a:p>
          <a:p>
            <a:pPr marL="158750" indent="0">
              <a:buFontTx/>
              <a:buNone/>
            </a:pPr>
            <a:r>
              <a:rPr lang="en-US" sz="1400" b="0" i="0" u="none" strike="noStrike" cap="none">
                <a:solidFill>
                  <a:srgbClr val="000000"/>
                </a:solidFill>
                <a:effectLst/>
                <a:latin typeface="Arial"/>
                <a:ea typeface="Arial"/>
                <a:cs typeface="Arial"/>
                <a:sym typeface="Arial"/>
              </a:rPr>
              <a:t>Over time the Global Methodist Church firmly believes it will have local churches in countries all around the world.</a:t>
            </a:r>
            <a:r>
              <a:rPr lang="en-US" sz="1400">
                <a:effectLst/>
              </a:rPr>
              <a:t> </a:t>
            </a:r>
            <a:endParaRPr sz="1400"/>
          </a:p>
        </p:txBody>
      </p:sp>
    </p:spTree>
    <p:extLst>
      <p:ext uri="{BB962C8B-B14F-4D97-AF65-F5344CB8AC3E}">
        <p14:creationId xmlns:p14="http://schemas.microsoft.com/office/powerpoint/2010/main" val="323178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97113"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This </a:t>
            </a:r>
            <a:r>
              <a:rPr lang="en-US" sz="1400" b="0" i="0" u="sng" strike="noStrike" cap="none">
                <a:solidFill>
                  <a:srgbClr val="000000"/>
                </a:solidFill>
                <a:effectLst/>
                <a:latin typeface="Arial"/>
                <a:ea typeface="Arial"/>
                <a:cs typeface="Arial"/>
                <a:sym typeface="Arial"/>
              </a:rPr>
              <a:t>confession</a:t>
            </a:r>
            <a:r>
              <a:rPr lang="en-US" sz="1400" b="0" i="0" u="none" strike="noStrike" cap="none">
                <a:solidFill>
                  <a:srgbClr val="000000"/>
                </a:solidFill>
                <a:effectLst/>
                <a:latin typeface="Arial"/>
                <a:ea typeface="Arial"/>
                <a:cs typeface="Arial"/>
                <a:sym typeface="Arial"/>
              </a:rPr>
              <a:t>, expressed by Simon Peter in Matthew 16:16-19 and Acts 2:32, is foundational. It declares Jesus is the unique incarnate Word of God, and He lives today, calling all to receive Him as savior, and as the one to whom all authority has been given.</a:t>
            </a:r>
          </a:p>
          <a:p>
            <a:pPr marL="158750" indent="0" fontAlgn="base">
              <a:buFontTx/>
              <a:buNone/>
            </a:pPr>
            <a:endParaRPr lang="en-US" sz="1400" b="0" i="0" u="none" strike="noStrike" cap="none">
              <a:solidFill>
                <a:srgbClr val="000000"/>
              </a:solidFill>
              <a:effectLst/>
              <a:latin typeface="Arial"/>
              <a:ea typeface="Arial"/>
              <a:cs typeface="Arial"/>
              <a:sym typeface="Arial"/>
            </a:endParaRPr>
          </a:p>
          <a:p>
            <a:pPr marL="158750" indent="0">
              <a:buFontTx/>
              <a:buNone/>
            </a:pPr>
            <a:r>
              <a:rPr lang="en-US" sz="1400" b="0" i="0" u="none" strike="noStrike" cap="none">
                <a:solidFill>
                  <a:srgbClr val="000000"/>
                </a:solidFill>
                <a:effectLst/>
                <a:latin typeface="Arial"/>
                <a:ea typeface="Arial"/>
                <a:cs typeface="Arial"/>
                <a:sym typeface="Arial"/>
              </a:rPr>
              <a:t>This faith has been tested and proved since its proclamation by Mary Magdalene, the first witness to the resurrection. It was defended by the women and men of the early church, many of whom gave their lives as testimony. Their labor, enabled and inspired by the Holy Spirit, resulted in the canon of scripture as the sufficient rule both for faith and practice (the Greek word </a:t>
            </a:r>
            <a:r>
              <a:rPr lang="en-US" sz="1400" b="0" i="1" u="none" strike="noStrike" cap="none" err="1">
                <a:solidFill>
                  <a:srgbClr val="000000"/>
                </a:solidFill>
                <a:effectLst/>
                <a:latin typeface="Arial"/>
                <a:ea typeface="Arial"/>
                <a:cs typeface="Arial"/>
                <a:sym typeface="Arial"/>
              </a:rPr>
              <a:t>kanon</a:t>
            </a:r>
            <a:r>
              <a:rPr lang="en-US" sz="1400" b="0" i="0" u="none" strike="noStrike" cap="none">
                <a:solidFill>
                  <a:srgbClr val="000000"/>
                </a:solidFill>
                <a:effectLst/>
                <a:latin typeface="Arial"/>
                <a:ea typeface="Arial"/>
                <a:cs typeface="Arial"/>
                <a:sym typeface="Arial"/>
              </a:rPr>
              <a:t> means rule). It formulated creeds such as the Apostles’ Creed, the Nicene Creed and the Chalcedonian definition as accurate expressions of this faith.</a:t>
            </a:r>
            <a:r>
              <a:rPr lang="en-US" sz="1400">
                <a:effectLst/>
              </a:rPr>
              <a:t> </a:t>
            </a:r>
          </a:p>
          <a:p>
            <a:pPr marL="158750" indent="0">
              <a:buFontTx/>
              <a:buNone/>
            </a:pPr>
            <a:endParaRPr lang="en-US" sz="1400">
              <a:effectLst/>
            </a:endParaRPr>
          </a:p>
          <a:p>
            <a:pPr marL="158750" indent="0">
              <a:buFontTx/>
              <a:buNone/>
            </a:pPr>
            <a:r>
              <a:rPr lang="en-US" sz="1400">
                <a:effectLst/>
              </a:rPr>
              <a:t>The GMC is committed to </a:t>
            </a:r>
            <a:r>
              <a:rPr lang="en-US" sz="1400" u="sng">
                <a:effectLst/>
              </a:rPr>
              <a:t>theological alignment</a:t>
            </a:r>
            <a:r>
              <a:rPr lang="en-US" sz="1400">
                <a:effectLst/>
              </a:rPr>
              <a:t> grounded in the tenets of the historic Christian Faith in the Wesleyan tradition. We are submitted to the Lordship of Jesus Christ and the primacy and authority of Scripture. We are invested in a bold proclamation of the historic distinctives of Methodism.</a:t>
            </a:r>
            <a:endParaRPr lang="en-US" sz="1400"/>
          </a:p>
          <a:p>
            <a:pPr marL="0" lvl="0" indent="0" algn="l" rtl="0">
              <a:spcBef>
                <a:spcPts val="0"/>
              </a:spcBef>
              <a:spcAft>
                <a:spcPts val="0"/>
              </a:spcAft>
              <a:buNone/>
            </a:pPr>
            <a:endParaRPr/>
          </a:p>
        </p:txBody>
      </p:sp>
    </p:spTree>
    <p:extLst>
      <p:ext uri="{BB962C8B-B14F-4D97-AF65-F5344CB8AC3E}">
        <p14:creationId xmlns:p14="http://schemas.microsoft.com/office/powerpoint/2010/main" val="222686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It is a body that recognizes and deploys the gifts and contributions of each part of the church, working as partners in the Gospel with equal voice and leadership.</a:t>
            </a:r>
          </a:p>
          <a:p>
            <a:pPr marL="158750" indent="0" fontAlgn="base">
              <a:buFontTx/>
              <a:buNone/>
            </a:pPr>
            <a:r>
              <a:rPr lang="en-US" sz="1400" b="0" i="0" u="none" strike="noStrike" cap="none">
                <a:solidFill>
                  <a:srgbClr val="000000"/>
                </a:solidFill>
                <a:effectLst/>
                <a:latin typeface="Arial"/>
                <a:ea typeface="Arial"/>
                <a:cs typeface="Arial"/>
                <a:sym typeface="Arial"/>
              </a:rPr>
              <a:t>The Global Methodist Church’s witness to the world is marked by </a:t>
            </a:r>
            <a:r>
              <a:rPr lang="en-US" sz="1400" b="0" i="0" u="sng" strike="noStrike" cap="none">
                <a:solidFill>
                  <a:srgbClr val="000000"/>
                </a:solidFill>
                <a:effectLst/>
                <a:latin typeface="Arial"/>
                <a:ea typeface="Arial"/>
                <a:cs typeface="Arial"/>
                <a:sym typeface="Arial"/>
              </a:rPr>
              <a:t>mutual love, concern, sharing, and a focus on those who are most vulnerable</a:t>
            </a:r>
            <a:r>
              <a:rPr lang="en-US" sz="1400" b="0" i="0" u="none" strike="noStrike" cap="none">
                <a:solidFill>
                  <a:srgbClr val="000000"/>
                </a:solidFill>
                <a:effectLst/>
                <a:latin typeface="Arial"/>
                <a:ea typeface="Arial"/>
                <a:cs typeface="Arial"/>
                <a:sym typeface="Arial"/>
              </a:rPr>
              <a:t>.</a:t>
            </a:r>
          </a:p>
          <a:p>
            <a:pPr marL="158750" indent="0" fontAlgn="base">
              <a:buFontTx/>
              <a:buNone/>
            </a:pPr>
            <a:r>
              <a:rPr lang="en-US" sz="1400" b="0" i="0" u="none" strike="noStrike" cap="none">
                <a:solidFill>
                  <a:srgbClr val="000000"/>
                </a:solidFill>
                <a:effectLst/>
                <a:latin typeface="Arial"/>
                <a:ea typeface="Arial"/>
                <a:cs typeface="Arial"/>
                <a:sym typeface="Arial"/>
              </a:rPr>
              <a:t>Its members watch over one another in love and bear witness to the transforming power of the Gospel as we humbly, but boldly, strive to serve others as ambassadors of Christ!</a:t>
            </a:r>
          </a:p>
          <a:p>
            <a:pPr marL="158750" indent="0" fontAlgn="base">
              <a:buFontTx/>
              <a:buNone/>
            </a:pPr>
            <a:r>
              <a:rPr lang="en-US" sz="1400" b="0" i="0" u="none" strike="noStrike" cap="none">
                <a:solidFill>
                  <a:srgbClr val="000000"/>
                </a:solidFill>
                <a:effectLst/>
                <a:latin typeface="Arial"/>
                <a:ea typeface="Arial"/>
                <a:cs typeface="Arial"/>
                <a:sym typeface="Arial"/>
              </a:rPr>
              <a:t>Committed to Gender and Ethnic equality. Women are joyfully received as members in local churches where they serve as trustees, lay leaders, Sunday school teachers, among many other roles. They are also joyfully ordained as elders and deacons, and consecrated as bishops.</a:t>
            </a:r>
            <a:r>
              <a:rPr lang="en-US" sz="1400">
                <a:effectLst/>
              </a:rPr>
              <a:t> </a:t>
            </a:r>
          </a:p>
          <a:p>
            <a:pPr marL="158750" marR="0" lvl="0" indent="0" algn="l" defTabSz="914400" rtl="0" eaLnBrk="1" fontAlgn="base" latinLnBrk="0" hangingPunct="1">
              <a:lnSpc>
                <a:spcPct val="100000"/>
              </a:lnSpc>
              <a:spcBef>
                <a:spcPts val="0"/>
              </a:spcBef>
              <a:spcAft>
                <a:spcPts val="0"/>
              </a:spcAft>
              <a:buClr>
                <a:srgbClr val="000000"/>
              </a:buClr>
              <a:buSzPts val="1100"/>
              <a:buFontTx/>
              <a:buNone/>
              <a:tabLst/>
              <a:defRPr/>
            </a:pPr>
            <a:r>
              <a:rPr lang="en-US" sz="1400" b="0" i="0" u="none" strike="noStrike" cap="none">
                <a:solidFill>
                  <a:srgbClr val="000000"/>
                </a:solidFill>
                <a:effectLst/>
                <a:latin typeface="Arial"/>
                <a:ea typeface="Arial"/>
                <a:cs typeface="Arial"/>
                <a:sym typeface="Arial"/>
              </a:rPr>
              <a:t>The Global Methodist Church believes Scripture and Christian tradition bear witness to the importance of women and men sharing the responsibility and joy of serving the church as its leaders.</a:t>
            </a:r>
          </a:p>
          <a:p>
            <a:pPr marL="158750" indent="0" fontAlgn="base">
              <a:buFontTx/>
              <a:buNone/>
            </a:pP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61884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400" u="sng"/>
              <a:t>Organized organically</a:t>
            </a:r>
            <a:r>
              <a:rPr lang="en-US" sz="1400"/>
              <a:t> from the bottom up rather than from the top down – </a:t>
            </a:r>
            <a:r>
              <a:rPr lang="en-US" sz="1400" u="sng"/>
              <a:t>leaner general church structure</a:t>
            </a:r>
            <a:r>
              <a:rPr lang="en-US" sz="1400"/>
              <a:t>. </a:t>
            </a:r>
            <a:r>
              <a:rPr lang="en-US" sz="1400" err="1"/>
              <a:t>Movemental</a:t>
            </a:r>
            <a:r>
              <a:rPr lang="en-US" sz="1400"/>
              <a:t> – organized for growth, not micromanaging. Cultivating a </a:t>
            </a:r>
            <a:r>
              <a:rPr lang="en-US" sz="1400" u="sng"/>
              <a:t>permission giving</a:t>
            </a:r>
            <a:r>
              <a:rPr lang="en-US" sz="1400"/>
              <a:t> environment.</a:t>
            </a:r>
          </a:p>
          <a:p>
            <a:pPr marL="171450" lvl="0" indent="-171450" algn="l" rtl="0">
              <a:spcBef>
                <a:spcPts val="0"/>
              </a:spcBef>
              <a:spcAft>
                <a:spcPts val="0"/>
              </a:spcAft>
            </a:pPr>
            <a:r>
              <a:rPr lang="en-US" sz="1400"/>
              <a:t>Empowerment of the Laity</a:t>
            </a:r>
            <a:endParaRPr sz="1400"/>
          </a:p>
        </p:txBody>
      </p:sp>
    </p:spTree>
    <p:extLst>
      <p:ext uri="{BB962C8B-B14F-4D97-AF65-F5344CB8AC3E}">
        <p14:creationId xmlns:p14="http://schemas.microsoft.com/office/powerpoint/2010/main" val="334564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400" b="0" i="0" u="none" strike="noStrike" cap="none">
                <a:solidFill>
                  <a:srgbClr val="000000"/>
                </a:solidFill>
                <a:effectLst/>
                <a:latin typeface="Arial"/>
                <a:ea typeface="Arial"/>
                <a:cs typeface="Arial"/>
                <a:sym typeface="Arial"/>
              </a:rPr>
              <a:t>Through the organization and published works of John and Charles Wesley, the Methodist movement’s founders, a distinctly Methodist articulation of Christian faith and life was developed. Methodism placed particular emphasis on the </a:t>
            </a:r>
            <a:r>
              <a:rPr lang="en-US" sz="1400" b="0" i="0" u="sng" strike="noStrike" cap="none">
                <a:solidFill>
                  <a:srgbClr val="000000"/>
                </a:solidFill>
                <a:effectLst/>
                <a:latin typeface="Arial"/>
                <a:ea typeface="Arial"/>
                <a:cs typeface="Arial"/>
                <a:sym typeface="Arial"/>
              </a:rPr>
              <a:t>universal work of grace, the new birth, and the fullness of salvation</a:t>
            </a:r>
            <a:r>
              <a:rPr lang="en-US" sz="1400" b="0" i="0" u="none" strike="noStrike" cap="none">
                <a:solidFill>
                  <a:srgbClr val="000000"/>
                </a:solidFill>
                <a:effectLst/>
                <a:latin typeface="Arial"/>
                <a:ea typeface="Arial"/>
                <a:cs typeface="Arial"/>
                <a:sym typeface="Arial"/>
              </a:rPr>
              <a:t>. The movement set as its mission: “to reform the nation, especially the church, and spread scriptural holiness over the land.”</a:t>
            </a:r>
            <a:r>
              <a:rPr lang="en-US" sz="1400">
                <a:effectLst/>
              </a:rPr>
              <a:t> </a:t>
            </a:r>
            <a:endParaRPr sz="1400"/>
          </a:p>
        </p:txBody>
      </p:sp>
    </p:spTree>
    <p:extLst>
      <p:ext uri="{BB962C8B-B14F-4D97-AF65-F5344CB8AC3E}">
        <p14:creationId xmlns:p14="http://schemas.microsoft.com/office/powerpoint/2010/main" val="2137059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6DB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3757050" y="1231025"/>
            <a:ext cx="4797601" cy="996825"/>
          </a:xfrm>
          <a:prstGeom prst="rect">
            <a:avLst/>
          </a:prstGeom>
          <a:noFill/>
          <a:ln>
            <a:noFill/>
          </a:ln>
        </p:spPr>
      </p:pic>
      <p:cxnSp>
        <p:nvCxnSpPr>
          <p:cNvPr id="12" name="Google Shape;12;p2"/>
          <p:cNvCxnSpPr/>
          <p:nvPr/>
        </p:nvCxnSpPr>
        <p:spPr>
          <a:xfrm rot="10800000">
            <a:off x="7473450" y="4377100"/>
            <a:ext cx="1081200" cy="0"/>
          </a:xfrm>
          <a:prstGeom prst="straightConnector1">
            <a:avLst/>
          </a:prstGeom>
          <a:noFill/>
          <a:ln w="9525" cap="flat" cmpd="sng">
            <a:solidFill>
              <a:schemeClr val="dk2"/>
            </a:solidFill>
            <a:prstDash val="solid"/>
            <a:round/>
            <a:headEnd type="none" w="med" len="med"/>
            <a:tailEnd type="none" w="med" len="med"/>
          </a:ln>
        </p:spPr>
      </p:cxnSp>
      <p:pic>
        <p:nvPicPr>
          <p:cNvPr id="13" name="Google Shape;13;p2"/>
          <p:cNvPicPr preferRelativeResize="0"/>
          <p:nvPr/>
        </p:nvPicPr>
        <p:blipFill rotWithShape="1">
          <a:blip r:embed="rId3">
            <a:alphaModFix amt="3000"/>
          </a:blip>
          <a:srcRect b="36964"/>
          <a:stretch/>
        </p:blipFill>
        <p:spPr>
          <a:xfrm>
            <a:off x="-1371600" y="871025"/>
            <a:ext cx="6572567" cy="4991101"/>
          </a:xfrm>
          <a:prstGeom prst="rect">
            <a:avLst/>
          </a:prstGeom>
          <a:noFill/>
          <a:ln>
            <a:noFill/>
          </a:ln>
        </p:spPr>
      </p:pic>
      <p:sp>
        <p:nvSpPr>
          <p:cNvPr id="14" name="Google Shape;14;p2"/>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rmAutofit/>
          </a:bodyPr>
          <a:lstStyle>
            <a:lvl1pPr lvl="0" algn="r">
              <a:spcBef>
                <a:spcPts val="0"/>
              </a:spcBef>
              <a:spcAft>
                <a:spcPts val="0"/>
              </a:spcAft>
              <a:buSzPts val="2600"/>
              <a:buNone/>
              <a:defRPr sz="2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blip>
          <a:stretch>
            <a:fillRect/>
          </a:stretch>
        </p:blipFill>
        <p:spPr>
          <a:xfrm>
            <a:off x="2173200" y="2073338"/>
            <a:ext cx="4797601" cy="996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10800000">
            <a:off x="20237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a:t>
            </a:r>
            <a:endParaRPr/>
          </a:p>
        </p:txBody>
      </p:sp>
      <p:sp>
        <p:nvSpPr>
          <p:cNvPr id="17" name="Google Shape;17;p3"/>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20" name="Google Shape;20;p3"/>
          <p:cNvPicPr preferRelativeResize="0"/>
          <p:nvPr/>
        </p:nvPicPr>
        <p:blipFill rotWithShape="1">
          <a:blip r:embed="rId2">
            <a:alphaModFix/>
          </a:blip>
          <a:srcRect b="34271"/>
          <a:stretch/>
        </p:blipFill>
        <p:spPr>
          <a:xfrm>
            <a:off x="7631550" y="659599"/>
            <a:ext cx="1154372" cy="914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297500" y="6534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 name="Google Shape;23;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b="36964"/>
          <a:stretch/>
        </p:blipFill>
        <p:spPr>
          <a:xfrm>
            <a:off x="7642150" y="653450"/>
            <a:ext cx="1203749" cy="914101"/>
          </a:xfrm>
          <a:prstGeom prst="rect">
            <a:avLst/>
          </a:prstGeom>
          <a:noFill/>
          <a:ln>
            <a:noFill/>
          </a:ln>
        </p:spPr>
      </p:pic>
      <p:cxnSp>
        <p:nvCxnSpPr>
          <p:cNvPr id="26" name="Google Shape;26;p4"/>
          <p:cNvCxnSpPr>
            <a:endCxn id="24" idx="1"/>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pic>
        <p:nvPicPr>
          <p:cNvPr id="27" name="Google Shape;27;p4"/>
          <p:cNvPicPr preferRelativeResize="0"/>
          <p:nvPr/>
        </p:nvPicPr>
        <p:blipFill rotWithShape="1">
          <a:blip r:embed="rId3">
            <a:alphaModFix amt="6000"/>
          </a:blip>
          <a:srcRect l="-251" r="72890"/>
          <a:stretch/>
        </p:blipFill>
        <p:spPr>
          <a:xfrm>
            <a:off x="4310200" y="381425"/>
            <a:ext cx="5469049" cy="4153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8" name="Google Shape;38;p6"/>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39" name="Google Shape;39;p6"/>
          <p:cNvPicPr preferRelativeResize="0"/>
          <p:nvPr/>
        </p:nvPicPr>
        <p:blipFill rotWithShape="1">
          <a:blip r:embed="rId2">
            <a:alphaModFix/>
          </a:blip>
          <a:srcRect b="36964"/>
          <a:stretch/>
        </p:blipFill>
        <p:spPr>
          <a:xfrm>
            <a:off x="7603075" y="484125"/>
            <a:ext cx="1203749" cy="9141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rot="10800000" flipH="1">
            <a:off x="-5235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7"/>
          <p:cNvPicPr preferRelativeResize="0"/>
          <p:nvPr/>
        </p:nvPicPr>
        <p:blipFill rotWithShape="1">
          <a:blip r:embed="rId2">
            <a:alphaModFix/>
          </a:blip>
          <a:srcRect b="34271"/>
          <a:stretch/>
        </p:blipFill>
        <p:spPr>
          <a:xfrm flipH="1">
            <a:off x="617178" y="659599"/>
            <a:ext cx="1154372" cy="914101"/>
          </a:xfrm>
          <a:prstGeom prst="rect">
            <a:avLst/>
          </a:prstGeom>
          <a:noFill/>
          <a:ln>
            <a:noFill/>
          </a:ln>
        </p:spPr>
      </p:pic>
      <p:sp>
        <p:nvSpPr>
          <p:cNvPr id="43" name="Google Shape;43;p7"/>
          <p:cNvSpPr txBox="1">
            <a:spLocks noGrp="1"/>
          </p:cNvSpPr>
          <p:nvPr>
            <p:ph type="title"/>
          </p:nvPr>
        </p:nvSpPr>
        <p:spPr>
          <a:xfrm>
            <a:off x="2353425" y="49820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2353425" y="207700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00000"/>
              </a:buClr>
              <a:buSzPts val="1300"/>
              <a:buFont typeface="Montserrat"/>
              <a:buChar char="●"/>
              <a:defRPr>
                <a:solidFill>
                  <a:srgbClr val="000000"/>
                </a:solidFill>
                <a:latin typeface="Montserrat"/>
                <a:ea typeface="Montserrat"/>
                <a:cs typeface="Montserrat"/>
                <a:sym typeface="Montserrat"/>
              </a:defRPr>
            </a:lvl1pPr>
            <a:lvl2pPr marL="914400" lvl="1" indent="-298450">
              <a:spcBef>
                <a:spcPts val="0"/>
              </a:spcBef>
              <a:spcAft>
                <a:spcPts val="0"/>
              </a:spcAft>
              <a:buClr>
                <a:srgbClr val="000000"/>
              </a:buClr>
              <a:buSzPts val="1100"/>
              <a:buChar char="○"/>
              <a:defRPr>
                <a:solidFill>
                  <a:srgbClr val="000000"/>
                </a:solidFill>
              </a:defRPr>
            </a:lvl2pPr>
            <a:lvl3pPr marL="1371600" lvl="2" indent="-298450">
              <a:spcBef>
                <a:spcPts val="0"/>
              </a:spcBef>
              <a:spcAft>
                <a:spcPts val="0"/>
              </a:spcAft>
              <a:buClr>
                <a:srgbClr val="000000"/>
              </a:buClr>
              <a:buSzPts val="1100"/>
              <a:buChar char="■"/>
              <a:defRPr>
                <a:solidFill>
                  <a:srgbClr val="000000"/>
                </a:solidFill>
              </a:defRPr>
            </a:lvl3pPr>
            <a:lvl4pPr marL="1828800" lvl="3" indent="-298450">
              <a:spcBef>
                <a:spcPts val="0"/>
              </a:spcBef>
              <a:spcAft>
                <a:spcPts val="0"/>
              </a:spcAft>
              <a:buClr>
                <a:srgbClr val="000000"/>
              </a:buClr>
              <a:buSzPts val="1100"/>
              <a:buChar char="●"/>
              <a:defRPr>
                <a:solidFill>
                  <a:srgbClr val="000000"/>
                </a:solidFill>
              </a:defRPr>
            </a:lvl4pPr>
            <a:lvl5pPr marL="2286000" lvl="4" indent="-298450">
              <a:spcBef>
                <a:spcPts val="0"/>
              </a:spcBef>
              <a:spcAft>
                <a:spcPts val="0"/>
              </a:spcAft>
              <a:buClr>
                <a:srgbClr val="000000"/>
              </a:buClr>
              <a:buSzPts val="1100"/>
              <a:buChar char="○"/>
              <a:defRPr>
                <a:solidFill>
                  <a:srgbClr val="000000"/>
                </a:solidFill>
              </a:defRPr>
            </a:lvl5pPr>
            <a:lvl6pPr marL="2743200" lvl="5" indent="-298450">
              <a:spcBef>
                <a:spcPts val="0"/>
              </a:spcBef>
              <a:spcAft>
                <a:spcPts val="0"/>
              </a:spcAft>
              <a:buClr>
                <a:srgbClr val="000000"/>
              </a:buClr>
              <a:buSzPts val="1100"/>
              <a:buChar char="■"/>
              <a:defRPr>
                <a:solidFill>
                  <a:srgbClr val="000000"/>
                </a:solidFill>
              </a:defRPr>
            </a:lvl6pPr>
            <a:lvl7pPr marL="3200400" lvl="6" indent="-298450">
              <a:spcBef>
                <a:spcPts val="0"/>
              </a:spcBef>
              <a:spcAft>
                <a:spcPts val="0"/>
              </a:spcAft>
              <a:buClr>
                <a:srgbClr val="000000"/>
              </a:buClr>
              <a:buSzPts val="1100"/>
              <a:buChar char="●"/>
              <a:defRPr>
                <a:solidFill>
                  <a:srgbClr val="000000"/>
                </a:solidFill>
              </a:defRPr>
            </a:lvl7pPr>
            <a:lvl8pPr marL="3657600" lvl="7" indent="-298450">
              <a:spcBef>
                <a:spcPts val="0"/>
              </a:spcBef>
              <a:spcAft>
                <a:spcPts val="0"/>
              </a:spcAft>
              <a:buClr>
                <a:srgbClr val="000000"/>
              </a:buClr>
              <a:buSzPts val="1100"/>
              <a:buChar char="○"/>
              <a:defRPr>
                <a:solidFill>
                  <a:srgbClr val="000000"/>
                </a:solidFill>
              </a:defRPr>
            </a:lvl8pPr>
            <a:lvl9pPr marL="4114800" lvl="8" indent="-298450">
              <a:spcBef>
                <a:spcPts val="0"/>
              </a:spcBef>
              <a:spcAft>
                <a:spcPts val="0"/>
              </a:spcAft>
              <a:buClr>
                <a:srgbClr val="000000"/>
              </a:buClr>
              <a:buSzPts val="1100"/>
              <a:buChar char="■"/>
              <a:defRPr>
                <a:solidFill>
                  <a:srgbClr val="000000"/>
                </a:solidFill>
              </a:defRPr>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6" name="Google Shape;46;p7"/>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mt="3000"/>
          </a:blip>
          <a:srcRect b="36964"/>
          <a:stretch/>
        </p:blipFill>
        <p:spPr>
          <a:xfrm>
            <a:off x="4123399" y="76200"/>
            <a:ext cx="5871001" cy="4458325"/>
          </a:xfrm>
          <a:prstGeom prst="rect">
            <a:avLst/>
          </a:prstGeom>
          <a:noFill/>
          <a:ln>
            <a:noFill/>
          </a:ln>
        </p:spPr>
      </p:pic>
      <p:cxnSp>
        <p:nvCxnSpPr>
          <p:cNvPr id="51" name="Google Shape;51;p8"/>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mt="6000"/>
          </a:blip>
          <a:srcRect l="-251" r="72890"/>
          <a:stretch/>
        </p:blipFill>
        <p:spPr>
          <a:xfrm>
            <a:off x="4310200" y="381425"/>
            <a:ext cx="5469049" cy="4153100"/>
          </a:xfrm>
          <a:prstGeom prst="rect">
            <a:avLst/>
          </a:prstGeom>
          <a:noFill/>
          <a:ln>
            <a:noFill/>
          </a:ln>
        </p:spPr>
      </p:pic>
      <p:sp>
        <p:nvSpPr>
          <p:cNvPr id="54" name="Google Shape;54;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dk1"/>
              </a:buClr>
              <a:buSzPts val="1300"/>
              <a:buFont typeface="Montserrat"/>
              <a:buNone/>
              <a:defRPr>
                <a:solidFill>
                  <a:schemeClr val="dk1"/>
                </a:solidFill>
                <a:latin typeface="Montserrat"/>
                <a:ea typeface="Montserrat"/>
                <a:cs typeface="Montserrat"/>
                <a:sym typeface="Montserrat"/>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56" name="Google Shape;56;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cxnSp>
        <p:nvCxnSpPr>
          <p:cNvPr id="58" name="Google Shape;58;p9"/>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570496" y="4336950"/>
            <a:ext cx="7405200" cy="559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Font typeface="Montserrat SemiBold"/>
              <a:buNone/>
              <a:defRPr>
                <a:latin typeface="Montserrat SemiBold"/>
                <a:ea typeface="Montserrat SemiBold"/>
                <a:cs typeface="Montserrat SemiBold"/>
                <a:sym typeface="Montserrat SemiBold"/>
              </a:defRPr>
            </a:lvl1pPr>
          </a:lstStyle>
          <a:p>
            <a:endParaRPr/>
          </a:p>
        </p:txBody>
      </p:sp>
      <p:sp>
        <p:nvSpPr>
          <p:cNvPr id="61" name="Google Shape;6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0"/>
          <p:cNvSpPr/>
          <p:nvPr/>
        </p:nvSpPr>
        <p:spPr>
          <a:xfrm rot="-5400000" flipH="1">
            <a:off x="-101600" y="-6084750"/>
            <a:ext cx="10364400" cy="105717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10"/>
          <p:cNvCxnSpPr/>
          <p:nvPr/>
        </p:nvCxnSpPr>
        <p:spPr>
          <a:xfrm>
            <a:off x="4437525" y="4663225"/>
            <a:ext cx="47259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Font typeface="EB Garamond"/>
              <a:buNone/>
              <a:defRPr sz="8000" b="1">
                <a:latin typeface="EB Garamond"/>
                <a:ea typeface="EB Garamond"/>
                <a:cs typeface="EB Garamond"/>
                <a:sym typeface="EB Garamond"/>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66" name="Google Shape;6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Font typeface="Montserrat"/>
              <a:buChar char="●"/>
              <a:defRPr>
                <a:latin typeface="Montserrat"/>
                <a:ea typeface="Montserrat"/>
                <a:cs typeface="Montserrat"/>
                <a:sym typeface="Montserrat"/>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rotWithShape="1">
          <a:blip r:embed="rId2">
            <a:alphaModFix amt="3000"/>
          </a:blip>
          <a:srcRect b="36964"/>
          <a:stretch/>
        </p:blipFill>
        <p:spPr>
          <a:xfrm>
            <a:off x="3694925" y="152400"/>
            <a:ext cx="6572567" cy="49911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006D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EB Garamond SemiBold"/>
              <a:buChar char="●"/>
              <a:defRPr sz="1300">
                <a:solidFill>
                  <a:schemeClr val="lt1"/>
                </a:solidFill>
                <a:latin typeface="EB Garamond SemiBold"/>
                <a:ea typeface="EB Garamond SemiBold"/>
                <a:cs typeface="EB Garamond SemiBold"/>
                <a:sym typeface="EB Garamond SemiBold"/>
              </a:defRPr>
            </a:lvl1pPr>
            <a:lvl2pPr marL="914400" lvl="1"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2pPr>
            <a:lvl3pPr marL="1371600" lvl="2"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3pPr>
            <a:lvl4pPr marL="1828800" lvl="3"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4pPr>
            <a:lvl5pPr marL="2286000" lvl="4"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5pPr>
            <a:lvl6pPr marL="2743200" lvl="5"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6pPr>
            <a:lvl7pPr marL="3200400" lvl="6"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7pPr>
            <a:lvl8pPr marL="3657600" lvl="7"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8pPr>
            <a:lvl9pPr marL="4114800" lvl="8"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a:t>A WARM HEARTED, HOLY SPIRIT INSPIRED CHURCH</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9296" y="1533413"/>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ORGANIZATIONAL</a:t>
            </a:r>
            <a:r>
              <a:rPr lang="en"/>
              <a:t> </a:t>
            </a:r>
            <a:r>
              <a:rPr lang="en" sz="3600">
                <a:latin typeface="EB Garamond"/>
                <a:ea typeface="EB Garamond"/>
                <a:cs typeface="EB Garamond"/>
                <a:sym typeface="EB Garamond"/>
              </a:rPr>
              <a:t>DISTINCTIVE</a:t>
            </a:r>
            <a:endParaRPr sz="3600">
              <a:latin typeface="EB Garamond"/>
              <a:ea typeface="EB Garamond"/>
              <a:cs typeface="EB Garamond"/>
              <a:sym typeface="EB Garamond"/>
            </a:endParaRPr>
          </a:p>
        </p:txBody>
      </p:sp>
      <p:sp>
        <p:nvSpPr>
          <p:cNvPr id="89" name="Google Shape;89;p15"/>
          <p:cNvSpPr txBox="1"/>
          <p:nvPr/>
        </p:nvSpPr>
        <p:spPr>
          <a:xfrm>
            <a:off x="153823" y="2666075"/>
            <a:ext cx="6605899" cy="2123628"/>
          </a:xfrm>
          <a:prstGeom prst="rect">
            <a:avLst/>
          </a:prstGeom>
          <a:noFill/>
          <a:ln>
            <a:noFill/>
          </a:ln>
        </p:spPr>
        <p:txBody>
          <a:bodyPr spcFirstLastPara="1" wrap="square" lIns="91425" tIns="91425" rIns="91425" bIns="91425" anchor="t" anchorCtr="0">
            <a:spAutoFit/>
          </a:bodyPr>
          <a:lstStyle/>
          <a:p>
            <a:r>
              <a:rPr lang="en-US" sz="1800" b="1">
                <a:solidFill>
                  <a:srgbClr val="333333"/>
                </a:solidFill>
                <a:latin typeface="Montserrat" pitchFamily="2" charset="77"/>
                <a:ea typeface="Calibri" panose="020F0502020204030204" pitchFamily="34" charset="0"/>
                <a:cs typeface="Times New Roman" panose="02020603050405020304" pitchFamily="18" charset="0"/>
              </a:rPr>
              <a:t>The Global Methodist Church is a connection of the </a:t>
            </a:r>
            <a:r>
              <a:rPr lang="en-US" sz="1800" b="1" i="1">
                <a:solidFill>
                  <a:srgbClr val="333333"/>
                </a:solidFill>
                <a:latin typeface="Montserrat" pitchFamily="2" charset="77"/>
                <a:ea typeface="Calibri" panose="020F0502020204030204" pitchFamily="34" charset="0"/>
                <a:cs typeface="Times New Roman" panose="02020603050405020304" pitchFamily="18" charset="0"/>
              </a:rPr>
              <a:t>willing</a:t>
            </a:r>
            <a:r>
              <a:rPr lang="en-US" sz="1800" b="1">
                <a:solidFill>
                  <a:srgbClr val="333333"/>
                </a:solidFill>
                <a:latin typeface="Montserrat" pitchFamily="2" charset="77"/>
                <a:ea typeface="Calibri" panose="020F0502020204030204" pitchFamily="34" charset="0"/>
                <a:cs typeface="Times New Roman" panose="02020603050405020304" pitchFamily="18" charset="0"/>
              </a:rPr>
              <a:t> not the </a:t>
            </a:r>
            <a:r>
              <a:rPr lang="en-US" sz="1800" b="1" i="1">
                <a:solidFill>
                  <a:srgbClr val="333333"/>
                </a:solidFill>
                <a:latin typeface="Montserrat" pitchFamily="2" charset="77"/>
                <a:ea typeface="Calibri" panose="020F0502020204030204" pitchFamily="34" charset="0"/>
                <a:cs typeface="Times New Roman" panose="02020603050405020304" pitchFamily="18" charset="0"/>
              </a:rPr>
              <a:t>constrained</a:t>
            </a:r>
            <a:r>
              <a:rPr lang="en-US" sz="1800" b="1">
                <a:solidFill>
                  <a:srgbClr val="333333"/>
                </a:solidFill>
                <a:latin typeface="Montserrat" pitchFamily="2" charset="77"/>
                <a:ea typeface="Calibri" panose="020F0502020204030204" pitchFamily="34" charset="0"/>
                <a:cs typeface="Times New Roman" panose="02020603050405020304" pitchFamily="18" charset="0"/>
              </a:rPr>
              <a:t>. </a:t>
            </a:r>
            <a:r>
              <a:rPr lang="en-US" sz="1800">
                <a:solidFill>
                  <a:srgbClr val="333333"/>
                </a:solidFill>
                <a:latin typeface="Montserrat" pitchFamily="2" charset="77"/>
                <a:ea typeface="Calibri" panose="020F0502020204030204" pitchFamily="34" charset="0"/>
                <a:cs typeface="Times New Roman" panose="02020603050405020304" pitchFamily="18" charset="0"/>
              </a:rPr>
              <a:t>In short, there is no “trust clause” as there is in some other denominations stating that a local church merely </a:t>
            </a:r>
            <a:r>
              <a:rPr lang="en-US" sz="1800" i="1">
                <a:solidFill>
                  <a:srgbClr val="333333"/>
                </a:solidFill>
                <a:latin typeface="Montserrat" pitchFamily="2" charset="77"/>
                <a:ea typeface="Calibri" panose="020F0502020204030204" pitchFamily="34" charset="0"/>
                <a:cs typeface="Times New Roman" panose="02020603050405020304" pitchFamily="18" charset="0"/>
              </a:rPr>
              <a:t>holds</a:t>
            </a:r>
            <a:r>
              <a:rPr lang="en-US" sz="1800">
                <a:solidFill>
                  <a:srgbClr val="333333"/>
                </a:solidFill>
                <a:latin typeface="Montserrat" pitchFamily="2" charset="77"/>
                <a:ea typeface="Calibri" panose="020F0502020204030204" pitchFamily="34" charset="0"/>
                <a:cs typeface="Times New Roman" panose="02020603050405020304" pitchFamily="18" charset="0"/>
              </a:rPr>
              <a:t> property and assets </a:t>
            </a:r>
            <a:r>
              <a:rPr lang="en-US" sz="1800" i="1">
                <a:solidFill>
                  <a:srgbClr val="333333"/>
                </a:solidFill>
                <a:latin typeface="Montserrat" pitchFamily="2" charset="77"/>
                <a:ea typeface="Calibri" panose="020F0502020204030204" pitchFamily="34" charset="0"/>
                <a:cs typeface="Times New Roman" panose="02020603050405020304" pitchFamily="18" charset="0"/>
              </a:rPr>
              <a:t>in trust</a:t>
            </a:r>
            <a:r>
              <a:rPr lang="en-US" sz="1800">
                <a:solidFill>
                  <a:srgbClr val="333333"/>
                </a:solidFill>
                <a:latin typeface="Montserrat" pitchFamily="2" charset="77"/>
                <a:ea typeface="Calibri" panose="020F0502020204030204" pitchFamily="34" charset="0"/>
                <a:cs typeface="Times New Roman" panose="02020603050405020304" pitchFamily="18" charset="0"/>
              </a:rPr>
              <a:t> for a general church. Instead, local Global Methodist congregations own all of their property and assets in perpetuity.</a:t>
            </a:r>
            <a:endParaRPr sz="1800">
              <a:latin typeface="Montserrat"/>
              <a:ea typeface="Montserrat"/>
              <a:cs typeface="Montserrat"/>
              <a:sym typeface="Montserrat"/>
            </a:endParaRPr>
          </a:p>
        </p:txBody>
      </p:sp>
      <p:cxnSp>
        <p:nvCxnSpPr>
          <p:cNvPr id="90" name="Google Shape;90;p15"/>
          <p:cNvCxnSpPr/>
          <p:nvPr/>
        </p:nvCxnSpPr>
        <p:spPr>
          <a:xfrm>
            <a:off x="783987" y="2483417"/>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97023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98037" y="1175850"/>
            <a:ext cx="484125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BISHOPS</a:t>
            </a:r>
            <a:r>
              <a:rPr lang="en"/>
              <a:t> </a:t>
            </a:r>
            <a:r>
              <a:rPr lang="en" sz="3600">
                <a:latin typeface="EB Garamond"/>
                <a:ea typeface="EB Garamond"/>
                <a:cs typeface="EB Garamond"/>
                <a:sym typeface="EB Garamond"/>
              </a:rPr>
              <a:t>LEADERSHIP</a:t>
            </a:r>
            <a:endParaRPr sz="3600">
              <a:latin typeface="EB Garamond"/>
              <a:ea typeface="EB Garamond"/>
              <a:cs typeface="EB Garamond"/>
              <a:sym typeface="EB Garamond"/>
            </a:endParaRPr>
          </a:p>
        </p:txBody>
      </p:sp>
      <p:cxnSp>
        <p:nvCxnSpPr>
          <p:cNvPr id="83" name="Google Shape;83;p14"/>
          <p:cNvCxnSpPr/>
          <p:nvPr/>
        </p:nvCxnSpPr>
        <p:spPr>
          <a:xfrm>
            <a:off x="2600001" y="2119451"/>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1" y="2324550"/>
            <a:ext cx="5877428" cy="2400627"/>
          </a:xfrm>
          <a:prstGeom prst="rect">
            <a:avLst/>
          </a:prstGeom>
          <a:noFill/>
          <a:ln>
            <a:noFill/>
          </a:ln>
        </p:spPr>
        <p:txBody>
          <a:bodyPr spcFirstLastPara="1" wrap="square" lIns="91425" tIns="91425" rIns="91425" bIns="91425" anchor="t" anchorCtr="0">
            <a:spAutoFit/>
          </a:bodyPr>
          <a:lstStyle/>
          <a:p>
            <a:r>
              <a:rPr lang="en-US" sz="1800">
                <a:solidFill>
                  <a:srgbClr val="333333"/>
                </a:solidFill>
                <a:latin typeface="Montserrat" pitchFamily="2" charset="77"/>
                <a:ea typeface="Calibri" panose="020F0502020204030204" pitchFamily="34" charset="0"/>
                <a:cs typeface="Times New Roman" panose="02020603050405020304" pitchFamily="18" charset="0"/>
              </a:rPr>
              <a:t>From apostolic times, certain ordained persons have been set apart and entrusted with the task of defending the Apostolic faith and overseeing and leading the church in its mission to make disciples of Jesus Christ and to spread scriptural holiness around the world. </a:t>
            </a:r>
            <a:r>
              <a:rPr lang="en-US" sz="1800" b="1">
                <a:solidFill>
                  <a:srgbClr val="333333"/>
                </a:solidFill>
                <a:latin typeface="Montserrat" pitchFamily="2" charset="77"/>
                <a:ea typeface="Calibri" panose="020F0502020204030204" pitchFamily="34" charset="0"/>
                <a:cs typeface="Times New Roman" panose="02020603050405020304" pitchFamily="18" charset="0"/>
              </a:rPr>
              <a:t>The role of a bishop is a sacred trust held for a defined period of time; </a:t>
            </a:r>
            <a:r>
              <a:rPr lang="en-US" sz="1800" b="1" i="1">
                <a:solidFill>
                  <a:srgbClr val="333333"/>
                </a:solidFill>
                <a:latin typeface="Montserrat" pitchFamily="2" charset="77"/>
                <a:ea typeface="Calibri" panose="020F0502020204030204" pitchFamily="34" charset="0"/>
                <a:cs typeface="Times New Roman" panose="02020603050405020304" pitchFamily="18" charset="0"/>
              </a:rPr>
              <a:t>it is not a lifelong office</a:t>
            </a:r>
            <a:r>
              <a:rPr lang="en-US" sz="1800" b="1">
                <a:solidFill>
                  <a:srgbClr val="333333"/>
                </a:solidFill>
                <a:latin typeface="Montserrat" pitchFamily="2" charset="77"/>
                <a:ea typeface="Calibri" panose="020F0502020204030204" pitchFamily="34" charset="0"/>
                <a:cs typeface="Times New Roman" panose="02020603050405020304" pitchFamily="18" charset="0"/>
              </a:rPr>
              <a:t>.</a:t>
            </a:r>
            <a:r>
              <a:rPr lang="en-US" sz="1800" b="1"/>
              <a:t> </a:t>
            </a:r>
            <a:endParaRPr sz="1800" b="1">
              <a:latin typeface="Montserrat"/>
              <a:ea typeface="Montserrat"/>
              <a:cs typeface="Montserrat"/>
              <a:sym typeface="Montserrat"/>
            </a:endParaRPr>
          </a:p>
        </p:txBody>
      </p:sp>
    </p:spTree>
    <p:extLst>
      <p:ext uri="{BB962C8B-B14F-4D97-AF65-F5344CB8AC3E}">
        <p14:creationId xmlns:p14="http://schemas.microsoft.com/office/powerpoint/2010/main" val="293507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JOYFUL</a:t>
            </a:r>
            <a:r>
              <a:rPr lang="en"/>
              <a:t> </a:t>
            </a:r>
            <a:r>
              <a:rPr lang="en" sz="3600">
                <a:latin typeface="EB Garamond"/>
                <a:ea typeface="EB Garamond"/>
                <a:cs typeface="EB Garamond"/>
                <a:sym typeface="EB Garamond"/>
              </a:rPr>
              <a:t>DISCIPLESHIP</a:t>
            </a:r>
            <a:endParaRPr sz="3600">
              <a:latin typeface="EB Garamond"/>
              <a:ea typeface="EB Garamond"/>
              <a:cs typeface="EB Garamond"/>
              <a:sym typeface="EB Garamond"/>
            </a:endParaRPr>
          </a:p>
        </p:txBody>
      </p:sp>
      <p:sp>
        <p:nvSpPr>
          <p:cNvPr id="89" name="Google Shape;89;p15"/>
          <p:cNvSpPr txBox="1"/>
          <p:nvPr/>
        </p:nvSpPr>
        <p:spPr>
          <a:xfrm>
            <a:off x="930750" y="2571750"/>
            <a:ext cx="5435100" cy="2031295"/>
          </a:xfrm>
          <a:prstGeom prst="rect">
            <a:avLst/>
          </a:prstGeom>
          <a:noFill/>
          <a:ln>
            <a:noFill/>
          </a:ln>
        </p:spPr>
        <p:txBody>
          <a:bodyPr spcFirstLastPara="1" wrap="square" lIns="91425" tIns="91425" rIns="91425" bIns="91425" anchor="t" anchorCtr="0">
            <a:spAutoFit/>
          </a:bodyPr>
          <a:lstStyle/>
          <a:p>
            <a:r>
              <a:rPr lang="en-US" sz="2000">
                <a:solidFill>
                  <a:srgbClr val="333333"/>
                </a:solidFill>
                <a:latin typeface="Montserrat" pitchFamily="2" charset="77"/>
                <a:ea typeface="Calibri" panose="020F0502020204030204" pitchFamily="34" charset="0"/>
                <a:cs typeface="Times New Roman" panose="02020603050405020304" pitchFamily="18" charset="0"/>
              </a:rPr>
              <a:t>The Global Methodist Church believes people have a deep desire to know the truth, and to devote themselves to it wholeheartedly. </a:t>
            </a:r>
            <a:r>
              <a:rPr lang="en-US" sz="2000" b="1">
                <a:solidFill>
                  <a:srgbClr val="333333"/>
                </a:solidFill>
                <a:latin typeface="Montserrat" pitchFamily="2" charset="77"/>
                <a:ea typeface="Calibri" panose="020F0502020204030204" pitchFamily="34" charset="0"/>
                <a:cs typeface="Times New Roman" panose="02020603050405020304" pitchFamily="18" charset="0"/>
              </a:rPr>
              <a:t>Our Church believes Jesus is the Truth, and he calls us to be his disciples.</a:t>
            </a:r>
            <a:r>
              <a:rPr lang="en-US" sz="2000" b="1"/>
              <a:t> </a:t>
            </a:r>
            <a:endParaRPr sz="2000" b="1">
              <a:latin typeface="Montserrat"/>
              <a:ea typeface="Montserrat"/>
              <a:cs typeface="Montserrat"/>
              <a:sym typeface="Montserrat"/>
            </a:endParaRPr>
          </a:p>
        </p:txBody>
      </p:sp>
      <p:cxnSp>
        <p:nvCxnSpPr>
          <p:cNvPr id="90" name="Google Shape;90;p15"/>
          <p:cNvCxnSpPr/>
          <p:nvPr/>
        </p:nvCxnSpPr>
        <p:spPr>
          <a:xfrm>
            <a:off x="801079" y="2421826"/>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56236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500"/>
              <a:t>ACCOUNTABLE</a:t>
            </a:r>
            <a:r>
              <a:rPr lang="en"/>
              <a:t> </a:t>
            </a:r>
            <a:r>
              <a:rPr lang="en" sz="3600">
                <a:latin typeface="EB Garamond"/>
                <a:ea typeface="EB Garamond"/>
                <a:cs typeface="EB Garamond"/>
                <a:sym typeface="EB Garamond"/>
              </a:rPr>
              <a:t>DISCIPLESHIP</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123628"/>
          </a:xfrm>
          <a:prstGeom prst="rect">
            <a:avLst/>
          </a:prstGeom>
          <a:noFill/>
          <a:ln>
            <a:noFill/>
          </a:ln>
        </p:spPr>
        <p:txBody>
          <a:bodyPr spcFirstLastPara="1" wrap="square" lIns="91425" tIns="91425" rIns="91425" bIns="91425" anchor="t" anchorCtr="0">
            <a:spAutoFit/>
          </a:bodyPr>
          <a:lstStyle/>
          <a:p>
            <a:r>
              <a:rPr lang="en-US" sz="1800">
                <a:solidFill>
                  <a:srgbClr val="333333"/>
                </a:solidFill>
                <a:latin typeface="Montserrat" pitchFamily="2" charset="77"/>
                <a:ea typeface="Calibri" panose="020F0502020204030204" pitchFamily="34" charset="0"/>
                <a:cs typeface="Times New Roman" panose="02020603050405020304" pitchFamily="18" charset="0"/>
              </a:rPr>
              <a:t>From its inception, the Methodist movement embraced the importance and power of small groups where people gave themselves over to accountable discipleship. </a:t>
            </a:r>
            <a:r>
              <a:rPr lang="en-US" sz="1800" b="1">
                <a:solidFill>
                  <a:srgbClr val="333333"/>
                </a:solidFill>
                <a:latin typeface="Montserrat" pitchFamily="2" charset="77"/>
                <a:ea typeface="Calibri" panose="020F0502020204030204" pitchFamily="34" charset="0"/>
                <a:cs typeface="Times New Roman" panose="02020603050405020304" pitchFamily="18" charset="0"/>
              </a:rPr>
              <a:t>The Global Methodist Church is strongly committed to recapturing this method for growing faithful disciples. </a:t>
            </a:r>
            <a:endParaRPr sz="1800" b="1">
              <a:latin typeface="Montserrat"/>
              <a:ea typeface="Montserrat"/>
              <a:cs typeface="Montserrat"/>
              <a:sym typeface="Montserrat"/>
            </a:endParaRPr>
          </a:p>
        </p:txBody>
      </p:sp>
    </p:spTree>
    <p:extLst>
      <p:ext uri="{BB962C8B-B14F-4D97-AF65-F5344CB8AC3E}">
        <p14:creationId xmlns:p14="http://schemas.microsoft.com/office/powerpoint/2010/main" val="398793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MISSIONAL</a:t>
            </a:r>
            <a:r>
              <a:rPr lang="en"/>
              <a:t> </a:t>
            </a:r>
            <a:r>
              <a:rPr lang="en" sz="3600">
                <a:latin typeface="EB Garamond"/>
                <a:ea typeface="EB Garamond"/>
                <a:cs typeface="EB Garamond"/>
                <a:sym typeface="EB Garamond"/>
              </a:rPr>
              <a:t>PRIORITIES</a:t>
            </a:r>
            <a:endParaRPr sz="3600">
              <a:latin typeface="EB Garamond"/>
              <a:ea typeface="EB Garamond"/>
              <a:cs typeface="EB Garamond"/>
              <a:sym typeface="EB Garamond"/>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52756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latin typeface="EB Garamond"/>
                <a:ea typeface="EB Garamond"/>
                <a:cs typeface="EB Garamond"/>
                <a:sym typeface="EB Garamond"/>
              </a:rPr>
              <a:t>BIBLICAL TEACHING</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r>
              <a:rPr lang="en-US" sz="2000" b="1">
                <a:latin typeface="Montserrat" pitchFamily="2" charset="77"/>
                <a:ea typeface="Calibri" panose="020F0502020204030204" pitchFamily="34" charset="0"/>
                <a:cs typeface="Times New Roman" panose="02020603050405020304" pitchFamily="18" charset="0"/>
              </a:rPr>
              <a:t>We share with all people the whole counsel of God grounded in Scripture, </a:t>
            </a:r>
            <a:r>
              <a:rPr lang="en-US" sz="2000">
                <a:latin typeface="Montserrat" pitchFamily="2" charset="77"/>
                <a:ea typeface="Calibri" panose="020F0502020204030204" pitchFamily="34" charset="0"/>
                <a:cs typeface="Times New Roman" panose="02020603050405020304" pitchFamily="18" charset="0"/>
              </a:rPr>
              <a:t>and we advance the presence and fulfillment of the Kingdom of God in every part of the world and at all levels of societies and cultures.</a:t>
            </a:r>
          </a:p>
        </p:txBody>
      </p:sp>
    </p:spTree>
    <p:extLst>
      <p:ext uri="{BB962C8B-B14F-4D97-AF65-F5344CB8AC3E}">
        <p14:creationId xmlns:p14="http://schemas.microsoft.com/office/powerpoint/2010/main" val="91344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EB Garamond"/>
                <a:ea typeface="EB Garamond"/>
                <a:cs typeface="EB Garamond"/>
                <a:sym typeface="EB Garamond"/>
              </a:rPr>
              <a:t>TRANSFORMATIONAL DISCIPLESHIP</a:t>
            </a:r>
            <a:endParaRPr sz="3600">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a:latin typeface="Montserrat" pitchFamily="2" charset="77"/>
                <a:ea typeface="Calibri" panose="020F0502020204030204" pitchFamily="34" charset="0"/>
                <a:cs typeface="Times New Roman" panose="02020603050405020304" pitchFamily="18" charset="0"/>
              </a:rPr>
              <a:t>We are intentional about making, developing, nurturing, and deploying disciples of Jesus Christ</a:t>
            </a:r>
            <a:r>
              <a:rPr lang="en-US" sz="1800">
                <a:latin typeface="Montserrat" pitchFamily="2" charset="77"/>
                <a:ea typeface="Calibri" panose="020F0502020204030204" pitchFamily="34" charset="0"/>
                <a:cs typeface="Times New Roman" panose="02020603050405020304" pitchFamily="18" charset="0"/>
              </a:rPr>
              <a:t> through small groups where each person is invited, challenged, supported, and held accountable in living lives that reflect the character and mission of Christ.</a:t>
            </a:r>
            <a:r>
              <a:rPr lang="en-US" sz="1800">
                <a:latin typeface="Montserrat" pitchFamily="2" charset="77"/>
              </a:rPr>
              <a:t> </a:t>
            </a:r>
            <a:endParaRPr sz="1800" b="1">
              <a:latin typeface="Montserrat" pitchFamily="2" charset="77"/>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408794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latin typeface="EB Garamond"/>
                <a:ea typeface="EB Garamond"/>
                <a:cs typeface="EB Garamond"/>
                <a:sym typeface="EB Garamond"/>
              </a:rPr>
              <a:t>MULTIPLICATION</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0" y="2478800"/>
            <a:ext cx="5962886" cy="2123628"/>
          </a:xfrm>
          <a:prstGeom prst="rect">
            <a:avLst/>
          </a:prstGeom>
          <a:noFill/>
          <a:ln>
            <a:noFill/>
          </a:ln>
        </p:spPr>
        <p:txBody>
          <a:bodyPr spcFirstLastPara="1" wrap="square" lIns="91425" tIns="91425" rIns="91425" bIns="91425" anchor="t" anchorCtr="0">
            <a:spAutoFit/>
          </a:bodyPr>
          <a:lstStyle/>
          <a:p>
            <a:r>
              <a:rPr lang="en-US" sz="1800">
                <a:latin typeface="Montserrat" pitchFamily="2" charset="77"/>
                <a:ea typeface="Calibri" panose="020F0502020204030204" pitchFamily="34" charset="0"/>
                <a:cs typeface="Times New Roman" panose="02020603050405020304" pitchFamily="18" charset="0"/>
              </a:rPr>
              <a:t>We are committed to seeing the life of Jesus reproduced in each person who chooses to follow him. </a:t>
            </a:r>
            <a:r>
              <a:rPr lang="en-US" sz="1800" b="1">
                <a:latin typeface="Montserrat" pitchFamily="2" charset="77"/>
                <a:ea typeface="Calibri" panose="020F0502020204030204" pitchFamily="34" charset="0"/>
                <a:cs typeface="Times New Roman" panose="02020603050405020304" pitchFamily="18" charset="0"/>
              </a:rPr>
              <a:t>Disciples are called to make disciples, who in turn make more disciples. And churches plant churches, that in turn plant new ones.</a:t>
            </a:r>
            <a:r>
              <a:rPr lang="en-US" sz="1800">
                <a:latin typeface="Montserrat" pitchFamily="2" charset="77"/>
                <a:ea typeface="Calibri" panose="020F0502020204030204" pitchFamily="34" charset="0"/>
                <a:cs typeface="Times New Roman" panose="02020603050405020304" pitchFamily="18" charset="0"/>
              </a:rPr>
              <a:t> Every disciple and every church is challenged to multiply disciples in God’s kingdom!</a:t>
            </a:r>
          </a:p>
        </p:txBody>
      </p:sp>
    </p:spTree>
    <p:extLst>
      <p:ext uri="{BB962C8B-B14F-4D97-AF65-F5344CB8AC3E}">
        <p14:creationId xmlns:p14="http://schemas.microsoft.com/office/powerpoint/2010/main" val="157269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latin typeface="EB Garamond"/>
                <a:ea typeface="EB Garamond"/>
                <a:cs typeface="EB Garamond"/>
                <a:sym typeface="EB Garamond"/>
              </a:rPr>
              <a:t>MINISTRY TO ALL PEOPLE</a:t>
            </a:r>
            <a:endParaRPr sz="3600" dirty="0">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a:latin typeface="Montserrat" pitchFamily="2" charset="77"/>
                <a:ea typeface="Calibri" panose="020F0502020204030204" pitchFamily="34" charset="0"/>
                <a:cs typeface="Times New Roman" panose="02020603050405020304" pitchFamily="18" charset="0"/>
              </a:rPr>
              <a:t>We are a movement called to serve others so they may know the grace and love of Jesus in their lives. </a:t>
            </a:r>
            <a:r>
              <a:rPr lang="en-US" sz="1800">
                <a:latin typeface="Montserrat" pitchFamily="2" charset="77"/>
                <a:ea typeface="Calibri" panose="020F0502020204030204" pitchFamily="34" charset="0"/>
                <a:cs typeface="Times New Roman" panose="02020603050405020304" pitchFamily="18" charset="0"/>
              </a:rPr>
              <a:t>We see the hurts that break the heart of God. Our hearts are broken too. We desire to be poured out so that others can experience the presence and power of God in their lives.</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2816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9" y="1194433"/>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latin typeface="EB Garamond"/>
                <a:ea typeface="EB Garamond"/>
                <a:cs typeface="EB Garamond"/>
                <a:sym typeface="EB Garamond"/>
              </a:rPr>
              <a:t>GLOBAL PARTNERS</a:t>
            </a:r>
            <a:endParaRPr sz="3600">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521007" y="2273701"/>
            <a:ext cx="5686491" cy="2400627"/>
          </a:xfrm>
          <a:prstGeom prst="rect">
            <a:avLst/>
          </a:prstGeom>
          <a:noFill/>
          <a:ln>
            <a:noFill/>
          </a:ln>
        </p:spPr>
        <p:txBody>
          <a:bodyPr spcFirstLastPara="1" wrap="square" lIns="91425" tIns="91425" rIns="91425" bIns="91425" anchor="t" anchorCtr="0">
            <a:spAutoFit/>
          </a:bodyPr>
          <a:lstStyle/>
          <a:p>
            <a:r>
              <a:rPr lang="en-US" sz="1800" b="1" dirty="0">
                <a:latin typeface="Montserrat" pitchFamily="2" charset="77"/>
                <a:ea typeface="Calibri" panose="020F0502020204030204" pitchFamily="34" charset="0"/>
                <a:cs typeface="Times New Roman" panose="02020603050405020304" pitchFamily="18" charset="0"/>
              </a:rPr>
              <a:t>We are a global church recognizing and deploying the gifts and contributions of each part of the church, working as partners in the Gospel with equal voice and leadership. </a:t>
            </a:r>
            <a:r>
              <a:rPr lang="en-US" sz="1800" dirty="0">
                <a:latin typeface="Montserrat" pitchFamily="2" charset="77"/>
                <a:ea typeface="Calibri" panose="020F0502020204030204" pitchFamily="34" charset="0"/>
                <a:cs typeface="Times New Roman" panose="02020603050405020304" pitchFamily="18" charset="0"/>
              </a:rPr>
              <a:t>We intentionally connect churches from different regions of the world who develop mutually rewarding relationships to share the Gospel and to grow His Kingdom globally</a:t>
            </a:r>
            <a:r>
              <a:rPr lang="en-US" sz="18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5020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083150" y="470075"/>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FOR ALL</a:t>
            </a:r>
            <a:r>
              <a:rPr lang="en"/>
              <a:t> </a:t>
            </a:r>
            <a:r>
              <a:rPr lang="en" sz="3600">
                <a:latin typeface="EB Garamond"/>
                <a:ea typeface="EB Garamond"/>
                <a:cs typeface="EB Garamond"/>
                <a:sym typeface="EB Garamond"/>
              </a:rPr>
              <a:t>GOD’S PEOPLE</a:t>
            </a:r>
            <a:endParaRPr sz="3600">
              <a:latin typeface="EB Garamond"/>
              <a:ea typeface="EB Garamond"/>
              <a:cs typeface="EB Garamond"/>
              <a:sym typeface="EB Garamond"/>
            </a:endParaRPr>
          </a:p>
        </p:txBody>
      </p:sp>
      <p:cxnSp>
        <p:nvCxnSpPr>
          <p:cNvPr id="103" name="Google Shape;103;p17"/>
          <p:cNvCxnSpPr/>
          <p:nvPr/>
        </p:nvCxnSpPr>
        <p:spPr>
          <a:xfrm>
            <a:off x="910750" y="1131025"/>
            <a:ext cx="1530300" cy="0"/>
          </a:xfrm>
          <a:prstGeom prst="straightConnector1">
            <a:avLst/>
          </a:prstGeom>
          <a:noFill/>
          <a:ln w="9525" cap="flat" cmpd="sng">
            <a:solidFill>
              <a:srgbClr val="ECAD2F"/>
            </a:solidFill>
            <a:prstDash val="solid"/>
            <a:round/>
            <a:headEnd type="none" w="med" len="med"/>
            <a:tailEnd type="none" w="med" len="med"/>
          </a:ln>
        </p:spPr>
      </p:cxnSp>
      <p:pic>
        <p:nvPicPr>
          <p:cNvPr id="104" name="Google Shape;104;p17"/>
          <p:cNvPicPr preferRelativeResize="0"/>
          <p:nvPr/>
        </p:nvPicPr>
        <p:blipFill>
          <a:blip r:embed="rId3">
            <a:alphaModFix/>
          </a:blip>
          <a:stretch>
            <a:fillRect/>
          </a:stretch>
        </p:blipFill>
        <p:spPr>
          <a:xfrm>
            <a:off x="0" y="1362275"/>
            <a:ext cx="3361976" cy="2240774"/>
          </a:xfrm>
          <a:prstGeom prst="rect">
            <a:avLst/>
          </a:prstGeom>
          <a:noFill/>
          <a:ln>
            <a:noFill/>
          </a:ln>
        </p:spPr>
      </p:pic>
      <p:pic>
        <p:nvPicPr>
          <p:cNvPr id="105" name="Google Shape;105;p17"/>
          <p:cNvPicPr preferRelativeResize="0"/>
          <p:nvPr/>
        </p:nvPicPr>
        <p:blipFill rotWithShape="1">
          <a:blip r:embed="rId4">
            <a:alphaModFix/>
          </a:blip>
          <a:srcRect t="8858" b="19590"/>
          <a:stretch/>
        </p:blipFill>
        <p:spPr>
          <a:xfrm>
            <a:off x="3503375" y="1362275"/>
            <a:ext cx="2864399" cy="1366075"/>
          </a:xfrm>
          <a:prstGeom prst="rect">
            <a:avLst/>
          </a:prstGeom>
          <a:noFill/>
          <a:ln>
            <a:noFill/>
          </a:ln>
        </p:spPr>
      </p:pic>
      <p:pic>
        <p:nvPicPr>
          <p:cNvPr id="106" name="Google Shape;106;p17"/>
          <p:cNvPicPr preferRelativeResize="0"/>
          <p:nvPr/>
        </p:nvPicPr>
        <p:blipFill rotWithShape="1">
          <a:blip r:embed="rId5">
            <a:alphaModFix/>
          </a:blip>
          <a:srcRect t="15931" b="6277"/>
          <a:stretch/>
        </p:blipFill>
        <p:spPr>
          <a:xfrm>
            <a:off x="6509175" y="1362275"/>
            <a:ext cx="2634824" cy="1366075"/>
          </a:xfrm>
          <a:prstGeom prst="rect">
            <a:avLst/>
          </a:prstGeom>
          <a:noFill/>
          <a:ln>
            <a:noFill/>
          </a:ln>
        </p:spPr>
      </p:pic>
      <p:pic>
        <p:nvPicPr>
          <p:cNvPr id="107" name="Google Shape;107;p17"/>
          <p:cNvPicPr preferRelativeResize="0"/>
          <p:nvPr/>
        </p:nvPicPr>
        <p:blipFill>
          <a:blip r:embed="rId6">
            <a:alphaModFix/>
          </a:blip>
          <a:stretch>
            <a:fillRect/>
          </a:stretch>
        </p:blipFill>
        <p:spPr>
          <a:xfrm>
            <a:off x="3503375" y="2880750"/>
            <a:ext cx="1541058" cy="2312151"/>
          </a:xfrm>
          <a:prstGeom prst="rect">
            <a:avLst/>
          </a:prstGeom>
          <a:noFill/>
          <a:ln>
            <a:noFill/>
          </a:ln>
        </p:spPr>
      </p:pic>
      <p:pic>
        <p:nvPicPr>
          <p:cNvPr id="108" name="Google Shape;108;p17"/>
          <p:cNvPicPr preferRelativeResize="0"/>
          <p:nvPr/>
        </p:nvPicPr>
        <p:blipFill>
          <a:blip r:embed="rId7">
            <a:alphaModFix/>
          </a:blip>
          <a:stretch>
            <a:fillRect/>
          </a:stretch>
        </p:blipFill>
        <p:spPr>
          <a:xfrm>
            <a:off x="5196829" y="2880750"/>
            <a:ext cx="1644525" cy="1096350"/>
          </a:xfrm>
          <a:prstGeom prst="rect">
            <a:avLst/>
          </a:prstGeom>
          <a:noFill/>
          <a:ln>
            <a:noFill/>
          </a:ln>
        </p:spPr>
      </p:pic>
      <p:pic>
        <p:nvPicPr>
          <p:cNvPr id="109" name="Google Shape;109;p17"/>
          <p:cNvPicPr preferRelativeResize="0"/>
          <p:nvPr/>
        </p:nvPicPr>
        <p:blipFill rotWithShape="1">
          <a:blip r:embed="rId8">
            <a:alphaModFix/>
          </a:blip>
          <a:srcRect l="10402" t="26100" b="25520"/>
          <a:stretch/>
        </p:blipFill>
        <p:spPr>
          <a:xfrm>
            <a:off x="5782025" y="0"/>
            <a:ext cx="3361976" cy="1209875"/>
          </a:xfrm>
          <a:prstGeom prst="rect">
            <a:avLst/>
          </a:prstGeom>
          <a:noFill/>
          <a:ln>
            <a:noFill/>
          </a:ln>
        </p:spPr>
      </p:pic>
      <p:pic>
        <p:nvPicPr>
          <p:cNvPr id="110" name="Google Shape;110;p17"/>
          <p:cNvPicPr preferRelativeResize="0"/>
          <p:nvPr/>
        </p:nvPicPr>
        <p:blipFill rotWithShape="1">
          <a:blip r:embed="rId9">
            <a:alphaModFix/>
          </a:blip>
          <a:srcRect l="21818" r="16196"/>
          <a:stretch/>
        </p:blipFill>
        <p:spPr>
          <a:xfrm>
            <a:off x="6993750" y="2880750"/>
            <a:ext cx="2150252" cy="2312150"/>
          </a:xfrm>
          <a:prstGeom prst="rect">
            <a:avLst/>
          </a:prstGeom>
          <a:noFill/>
          <a:ln>
            <a:noFill/>
          </a:ln>
        </p:spPr>
      </p:pic>
      <p:pic>
        <p:nvPicPr>
          <p:cNvPr id="111" name="Google Shape;111;p17"/>
          <p:cNvPicPr preferRelativeResize="0"/>
          <p:nvPr/>
        </p:nvPicPr>
        <p:blipFill rotWithShape="1">
          <a:blip r:embed="rId10">
            <a:alphaModFix/>
          </a:blip>
          <a:srcRect t="42397" b="14503"/>
          <a:stretch/>
        </p:blipFill>
        <p:spPr>
          <a:xfrm>
            <a:off x="5196825" y="4129500"/>
            <a:ext cx="1644525" cy="1063398"/>
          </a:xfrm>
          <a:prstGeom prst="rect">
            <a:avLst/>
          </a:prstGeom>
          <a:noFill/>
          <a:ln>
            <a:noFill/>
          </a:ln>
        </p:spPr>
      </p:pic>
      <p:pic>
        <p:nvPicPr>
          <p:cNvPr id="112" name="Google Shape;112;p17"/>
          <p:cNvPicPr preferRelativeResize="0"/>
          <p:nvPr/>
        </p:nvPicPr>
        <p:blipFill rotWithShape="1">
          <a:blip r:embed="rId11">
            <a:alphaModFix/>
          </a:blip>
          <a:srcRect t="24450" b="17124"/>
          <a:stretch/>
        </p:blipFill>
        <p:spPr>
          <a:xfrm>
            <a:off x="17700" y="3834300"/>
            <a:ext cx="3361976" cy="1309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65149"/>
            <a:ext cx="4587000" cy="958184"/>
          </a:xfrm>
          <a:prstGeom prst="rect">
            <a:avLst/>
          </a:prstGeom>
        </p:spPr>
        <p:txBody>
          <a:bodyPr spcFirstLastPara="1" wrap="square" lIns="91425" tIns="91425" rIns="91425" bIns="91425" anchor="t" anchorCtr="0">
            <a:noAutofit/>
          </a:bodyPr>
          <a:lstStyle/>
          <a:p>
            <a:pPr lvl="0"/>
            <a:r>
              <a:rPr lang="en" sz="3200" dirty="0">
                <a:latin typeface="EB Garamond"/>
                <a:ea typeface="EB Garamond"/>
                <a:cs typeface="EB Garamond"/>
                <a:sym typeface="EB Garamond"/>
              </a:rPr>
              <a:t>CONNECTIONAL FUNDING</a:t>
            </a:r>
            <a:endParaRPr sz="3200" dirty="0">
              <a:latin typeface="EB Garamond"/>
              <a:ea typeface="EB Garamond"/>
              <a:cs typeface="EB Garamond"/>
              <a:sym typeface="EB Garamond"/>
            </a:endParaRPr>
          </a:p>
        </p:txBody>
      </p:sp>
      <p:sp>
        <p:nvSpPr>
          <p:cNvPr id="89" name="Google Shape;89;p15"/>
          <p:cNvSpPr txBox="1"/>
          <p:nvPr/>
        </p:nvSpPr>
        <p:spPr>
          <a:xfrm>
            <a:off x="930750" y="2716968"/>
            <a:ext cx="5957160" cy="1292631"/>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Each local church of the Global Methodist Church contributes financially to the ministry of the Church beyond the local church through connectional funding. </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08229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7" y="962205"/>
            <a:ext cx="5221589" cy="1148700"/>
          </a:xfrm>
          <a:prstGeom prst="rect">
            <a:avLst/>
          </a:prstGeom>
        </p:spPr>
        <p:txBody>
          <a:bodyPr spcFirstLastPara="1" wrap="square" lIns="91425" tIns="91425" rIns="91425" bIns="91425" anchor="ctr" anchorCtr="0">
            <a:normAutofit fontScale="90000"/>
          </a:bodyPr>
          <a:lstStyle/>
          <a:p>
            <a:pPr lvl="0"/>
            <a:r>
              <a:rPr lang="en" sz="3600" dirty="0">
                <a:latin typeface="EB Garamond"/>
                <a:ea typeface="EB Garamond"/>
                <a:cs typeface="EB Garamond"/>
                <a:sym typeface="EB Garamond"/>
              </a:rPr>
              <a:t>CONNECTIONAL FUNDING</a:t>
            </a:r>
            <a:endParaRPr sz="3600" dirty="0">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2" name="Google Shape;89;p15">
            <a:extLst>
              <a:ext uri="{FF2B5EF4-FFF2-40B4-BE49-F238E27FC236}">
                <a16:creationId xmlns:a16="http://schemas.microsoft.com/office/drawing/2014/main" id="{0FFBEFF6-14B1-2258-61FC-DF6D446F1D9D}"/>
              </a:ext>
            </a:extLst>
          </p:cNvPr>
          <p:cNvSpPr txBox="1"/>
          <p:nvPr/>
        </p:nvSpPr>
        <p:spPr>
          <a:xfrm>
            <a:off x="2634183" y="2386279"/>
            <a:ext cx="5957160" cy="1846629"/>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The local church pays up to 1.5% of its operating income for general church connectional funding. The amount set can be less than the ceiling. The Transitional Leadership Council has set general church connectional funding at 1% of operating income initially.</a:t>
            </a:r>
          </a:p>
        </p:txBody>
      </p:sp>
    </p:spTree>
    <p:extLst>
      <p:ext uri="{BB962C8B-B14F-4D97-AF65-F5344CB8AC3E}">
        <p14:creationId xmlns:p14="http://schemas.microsoft.com/office/powerpoint/2010/main" val="291549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946750" y="707729"/>
            <a:ext cx="4587000" cy="958184"/>
          </a:xfrm>
          <a:prstGeom prst="rect">
            <a:avLst/>
          </a:prstGeom>
        </p:spPr>
        <p:txBody>
          <a:bodyPr spcFirstLastPara="1" wrap="square" lIns="91425" tIns="91425" rIns="91425" bIns="91425" anchor="t" anchorCtr="0">
            <a:noAutofit/>
          </a:bodyPr>
          <a:lstStyle/>
          <a:p>
            <a:pPr lvl="0"/>
            <a:r>
              <a:rPr lang="en" sz="3200" dirty="0">
                <a:latin typeface="EB Garamond"/>
                <a:ea typeface="EB Garamond"/>
                <a:cs typeface="EB Garamond"/>
                <a:sym typeface="EB Garamond"/>
              </a:rPr>
              <a:t>CONNECTIONAL FUNDING</a:t>
            </a:r>
            <a:endParaRPr sz="3200" dirty="0">
              <a:latin typeface="EB Garamond"/>
              <a:ea typeface="EB Garamond"/>
              <a:cs typeface="EB Garamond"/>
              <a:sym typeface="EB Garamond"/>
            </a:endParaRPr>
          </a:p>
        </p:txBody>
      </p:sp>
      <p:sp>
        <p:nvSpPr>
          <p:cNvPr id="89" name="Google Shape;89;p15"/>
          <p:cNvSpPr txBox="1"/>
          <p:nvPr/>
        </p:nvSpPr>
        <p:spPr>
          <a:xfrm>
            <a:off x="888417" y="2156883"/>
            <a:ext cx="5957160" cy="2400627"/>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The local church pays up to 5% of its operating income for annual conference connectional funding. The amount set can be less than the ceiling. The Transitional Leadership Council has set annual conference connectional funding at 1% of operational income during this initial period. Once annual conferences are formed, they will each set their own respective percentages.</a:t>
            </a:r>
          </a:p>
        </p:txBody>
      </p:sp>
      <p:cxnSp>
        <p:nvCxnSpPr>
          <p:cNvPr id="90" name="Google Shape;90;p15"/>
          <p:cNvCxnSpPr/>
          <p:nvPr/>
        </p:nvCxnSpPr>
        <p:spPr>
          <a:xfrm>
            <a:off x="801031" y="1979083"/>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114535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7" y="197151"/>
            <a:ext cx="5221589" cy="1148700"/>
          </a:xfrm>
          <a:prstGeom prst="rect">
            <a:avLst/>
          </a:prstGeom>
        </p:spPr>
        <p:txBody>
          <a:bodyPr spcFirstLastPara="1" wrap="square" lIns="91425" tIns="91425" rIns="91425" bIns="91425" anchor="ctr" anchorCtr="0">
            <a:normAutofit fontScale="90000"/>
          </a:bodyPr>
          <a:lstStyle/>
          <a:p>
            <a:pPr lvl="0"/>
            <a:r>
              <a:rPr lang="en" sz="3600" dirty="0">
                <a:latin typeface="EB Garamond"/>
                <a:ea typeface="EB Garamond"/>
                <a:cs typeface="EB Garamond"/>
                <a:sym typeface="EB Garamond"/>
              </a:rPr>
              <a:t>CONNECTIONAL FUNDING</a:t>
            </a:r>
            <a:endParaRPr sz="3600" dirty="0">
              <a:latin typeface="EB Garamond"/>
              <a:ea typeface="EB Garamond"/>
              <a:cs typeface="EB Garamond"/>
              <a:sym typeface="EB Garamond"/>
            </a:endParaRPr>
          </a:p>
        </p:txBody>
      </p:sp>
      <p:cxnSp>
        <p:nvCxnSpPr>
          <p:cNvPr id="83" name="Google Shape;83;p14"/>
          <p:cNvCxnSpPr/>
          <p:nvPr/>
        </p:nvCxnSpPr>
        <p:spPr>
          <a:xfrm>
            <a:off x="2634183" y="1345851"/>
            <a:ext cx="1002600" cy="0"/>
          </a:xfrm>
          <a:prstGeom prst="straightConnector1">
            <a:avLst/>
          </a:prstGeom>
          <a:noFill/>
          <a:ln w="9525" cap="flat" cmpd="sng">
            <a:solidFill>
              <a:srgbClr val="ECAD2F"/>
            </a:solidFill>
            <a:prstDash val="solid"/>
            <a:round/>
            <a:headEnd type="none" w="med" len="med"/>
            <a:tailEnd type="none" w="med" len="med"/>
          </a:ln>
        </p:spPr>
      </p:cxnSp>
      <p:sp>
        <p:nvSpPr>
          <p:cNvPr id="2" name="Google Shape;89;p15">
            <a:extLst>
              <a:ext uri="{FF2B5EF4-FFF2-40B4-BE49-F238E27FC236}">
                <a16:creationId xmlns:a16="http://schemas.microsoft.com/office/drawing/2014/main" id="{0FFBEFF6-14B1-2258-61FC-DF6D446F1D9D}"/>
              </a:ext>
            </a:extLst>
          </p:cNvPr>
          <p:cNvSpPr txBox="1"/>
          <p:nvPr/>
        </p:nvSpPr>
        <p:spPr>
          <a:xfrm>
            <a:off x="2753457" y="1392898"/>
            <a:ext cx="5957160" cy="2400627"/>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Once a provisional annual conference is formed in an area, the provisional annual conference will determine the percentage of operating income that is to be paid as annual conference connectional funding. However, the percentage cannot exceed the 5% ceiling unless 2/3 of the provisional annual conference delegates vote to raise the ceiling.</a:t>
            </a:r>
          </a:p>
        </p:txBody>
      </p:sp>
    </p:spTree>
    <p:extLst>
      <p:ext uri="{BB962C8B-B14F-4D97-AF65-F5344CB8AC3E}">
        <p14:creationId xmlns:p14="http://schemas.microsoft.com/office/powerpoint/2010/main" val="4259509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65149"/>
            <a:ext cx="4587000" cy="958184"/>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JOINING</a:t>
            </a:r>
            <a:r>
              <a:rPr lang="en"/>
              <a:t> </a:t>
            </a:r>
            <a:r>
              <a:rPr lang="en" sz="3600">
                <a:latin typeface="EB Garamond"/>
                <a:ea typeface="EB Garamond"/>
                <a:cs typeface="EB Garamond"/>
                <a:sym typeface="EB Garamond"/>
              </a:rPr>
              <a:t>THE GLOBAL METHODIST CHURCH</a:t>
            </a:r>
            <a:endParaRPr sz="3600">
              <a:latin typeface="EB Garamond"/>
              <a:ea typeface="EB Garamond"/>
              <a:cs typeface="EB Garamond"/>
              <a:sym typeface="EB Garamond"/>
            </a:endParaRPr>
          </a:p>
        </p:txBody>
      </p:sp>
      <p:sp>
        <p:nvSpPr>
          <p:cNvPr id="89" name="Google Shape;89;p15"/>
          <p:cNvSpPr txBox="1"/>
          <p:nvPr/>
        </p:nvSpPr>
        <p:spPr>
          <a:xfrm>
            <a:off x="930750" y="2716968"/>
            <a:ext cx="5957160" cy="1846629"/>
          </a:xfrm>
          <a:prstGeom prst="rect">
            <a:avLst/>
          </a:prstGeom>
          <a:noFill/>
          <a:ln>
            <a:noFill/>
          </a:ln>
        </p:spPr>
        <p:txBody>
          <a:bodyPr spcFirstLastPara="1" wrap="square" lIns="91425" tIns="91425" rIns="91425" bIns="91425" anchor="t" anchorCtr="0">
            <a:spAutoFit/>
          </a:bodyPr>
          <a:lstStyle/>
          <a:p>
            <a:r>
              <a:rPr lang="en-US" sz="1800">
                <a:solidFill>
                  <a:srgbClr val="333333"/>
                </a:solidFill>
                <a:latin typeface="Montserrat" pitchFamily="2" charset="77"/>
                <a:ea typeface="Calibri" panose="020F0502020204030204" pitchFamily="34" charset="0"/>
                <a:cs typeface="Times New Roman" panose="02020603050405020304" pitchFamily="18" charset="0"/>
              </a:rPr>
              <a:t>New beginnings are rarely easy. We know some local churches will face obstacles to joining the Global Methodist Church. For others, the transition will be fairly simple. Whatever the case, </a:t>
            </a:r>
            <a:r>
              <a:rPr lang="en-US" sz="1800" b="1">
                <a:solidFill>
                  <a:srgbClr val="333333"/>
                </a:solidFill>
                <a:latin typeface="Montserrat" pitchFamily="2" charset="77"/>
                <a:ea typeface="Calibri" panose="020F0502020204030204" pitchFamily="34" charset="0"/>
                <a:cs typeface="Times New Roman" panose="02020603050405020304" pitchFamily="18" charset="0"/>
              </a:rPr>
              <a:t>the Global Methodist Church will do all in its power to assist local churches that want to join! </a:t>
            </a:r>
            <a:endParaRPr sz="1800" b="1">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2725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086806"/>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MEMBERS</a:t>
            </a:r>
            <a:r>
              <a:rPr lang="en"/>
              <a:t> </a:t>
            </a:r>
            <a:r>
              <a:rPr lang="en" sz="3600">
                <a:latin typeface="EB Garamond"/>
                <a:ea typeface="EB Garamond"/>
                <a:cs typeface="EB Garamond"/>
                <a:sym typeface="EB Garamond"/>
              </a:rPr>
              <a:t>JOIN US!</a:t>
            </a:r>
            <a:endParaRPr sz="3600">
              <a:latin typeface="EB Garamond"/>
              <a:ea typeface="EB Garamond"/>
              <a:cs typeface="EB Garamond"/>
              <a:sym typeface="EB Garamond"/>
            </a:endParaRPr>
          </a:p>
        </p:txBody>
      </p:sp>
      <p:cxnSp>
        <p:nvCxnSpPr>
          <p:cNvPr id="83" name="Google Shape;83;p14"/>
          <p:cNvCxnSpPr/>
          <p:nvPr/>
        </p:nvCxnSpPr>
        <p:spPr>
          <a:xfrm>
            <a:off x="2608546" y="1974173"/>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367185" y="1974173"/>
            <a:ext cx="5780493" cy="2862292"/>
          </a:xfrm>
          <a:prstGeom prst="rect">
            <a:avLst/>
          </a:prstGeom>
          <a:noFill/>
          <a:ln>
            <a:noFill/>
          </a:ln>
        </p:spPr>
        <p:txBody>
          <a:bodyPr spcFirstLastPara="1" wrap="square" lIns="91425" tIns="91425" rIns="91425" bIns="91425" anchor="t" anchorCtr="0">
            <a:spAutoFit/>
          </a:bodyPr>
          <a:lstStyle/>
          <a:p>
            <a:pPr marL="158750" lvl="0">
              <a:buSzPts val="1100"/>
              <a:defRPr/>
            </a:pPr>
            <a:r>
              <a:rPr lang="en-US" sz="1600" b="1">
                <a:latin typeface="Montserrat"/>
                <a:ea typeface="Montserrat"/>
                <a:cs typeface="Montserrat"/>
                <a:sym typeface="Montserrat"/>
              </a:rPr>
              <a:t>Many people will become a member of the Global Methodist Church when their local church becomes a member congregation.</a:t>
            </a:r>
            <a:r>
              <a:rPr lang="en-US" sz="1600">
                <a:latin typeface="Montserrat"/>
                <a:ea typeface="Montserrat"/>
                <a:cs typeface="Montserrat"/>
                <a:sym typeface="Montserrat"/>
              </a:rPr>
              <a:t> </a:t>
            </a:r>
            <a:r>
              <a:rPr lang="en-US" sz="1600">
                <a:solidFill>
                  <a:srgbClr val="333333"/>
                </a:solidFill>
                <a:latin typeface="Montserrat" pitchFamily="2" charset="77"/>
                <a:ea typeface="Calibri" panose="020F0502020204030204" pitchFamily="34" charset="0"/>
                <a:cs typeface="Times New Roman" panose="02020603050405020304" pitchFamily="18" charset="0"/>
              </a:rPr>
              <a:t>However, we know many people will not immediately have a congregation to join. </a:t>
            </a:r>
            <a:r>
              <a:rPr lang="en-US" sz="1600">
                <a:latin typeface="Montserrat" pitchFamily="2" charset="77"/>
              </a:rPr>
              <a:t>We believe steadfast faithfulness, prayer, patience, and sacrificial giving will lead to new local churches that will flourish and grow. We should never forget that every local congregation in Christian history started where two or three were gathered in His name.</a:t>
            </a:r>
          </a:p>
          <a:p>
            <a:endParaRPr b="1">
              <a:latin typeface="Montserrat"/>
              <a:ea typeface="Montserrat"/>
              <a:cs typeface="Montserrat"/>
              <a:sym typeface="Montserrat"/>
            </a:endParaRPr>
          </a:p>
        </p:txBody>
      </p:sp>
    </p:spTree>
    <p:extLst>
      <p:ext uri="{BB962C8B-B14F-4D97-AF65-F5344CB8AC3E}">
        <p14:creationId xmlns:p14="http://schemas.microsoft.com/office/powerpoint/2010/main" val="252552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extBox 1">
            <a:extLst>
              <a:ext uri="{FF2B5EF4-FFF2-40B4-BE49-F238E27FC236}">
                <a16:creationId xmlns:a16="http://schemas.microsoft.com/office/drawing/2014/main" id="{3222268E-3DC4-B149-AA7E-01A8FAFBD979}"/>
              </a:ext>
            </a:extLst>
          </p:cNvPr>
          <p:cNvSpPr txBox="1"/>
          <p:nvPr/>
        </p:nvSpPr>
        <p:spPr>
          <a:xfrm>
            <a:off x="3862698" y="3085032"/>
            <a:ext cx="2486827" cy="338554"/>
          </a:xfrm>
          <a:prstGeom prst="rect">
            <a:avLst/>
          </a:prstGeom>
          <a:noFill/>
        </p:spPr>
        <p:txBody>
          <a:bodyPr wrap="square" rtlCol="0">
            <a:spAutoFit/>
          </a:bodyPr>
          <a:lstStyle/>
          <a:p>
            <a:r>
              <a:rPr lang="en-US" sz="1600" err="1">
                <a:solidFill>
                  <a:schemeClr val="bg1"/>
                </a:solidFill>
              </a:rPr>
              <a:t>www.globalmethodist.org</a:t>
            </a:r>
            <a:endParaRPr lang="en-US" sz="16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OUR</a:t>
            </a:r>
            <a:r>
              <a:rPr lang="en"/>
              <a:t> </a:t>
            </a:r>
            <a:r>
              <a:rPr lang="en" sz="3600">
                <a:latin typeface="EB Garamond"/>
                <a:ea typeface="EB Garamond"/>
                <a:cs typeface="EB Garamond"/>
                <a:sym typeface="EB Garamond"/>
              </a:rPr>
              <a:t>MISSION</a:t>
            </a:r>
            <a:endParaRPr sz="3600">
              <a:latin typeface="EB Garamond"/>
              <a:ea typeface="EB Garamond"/>
              <a:cs typeface="EB Garamond"/>
              <a:sym typeface="EB Garamond"/>
            </a:endParaRPr>
          </a:p>
        </p:txBody>
      </p:sp>
      <p:sp>
        <p:nvSpPr>
          <p:cNvPr id="82" name="Google Shape;82;p14"/>
          <p:cNvSpPr txBox="1"/>
          <p:nvPr/>
        </p:nvSpPr>
        <p:spPr>
          <a:xfrm>
            <a:off x="2772400" y="2478800"/>
            <a:ext cx="54351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Montserrat"/>
                <a:ea typeface="Montserrat"/>
                <a:cs typeface="Montserrat"/>
                <a:sym typeface="Montserrat"/>
              </a:rPr>
              <a:t>The Global Methodist Church exists to </a:t>
            </a:r>
            <a:r>
              <a:rPr lang="en" sz="2400" dirty="0">
                <a:solidFill>
                  <a:srgbClr val="006DB7"/>
                </a:solidFill>
                <a:latin typeface="Montserrat SemiBold"/>
                <a:ea typeface="Montserrat SemiBold"/>
                <a:cs typeface="Montserrat SemiBold"/>
                <a:sym typeface="Montserrat SemiBold"/>
              </a:rPr>
              <a:t>make disciples of Jesus Christ </a:t>
            </a:r>
            <a:r>
              <a:rPr lang="en" sz="2400" dirty="0">
                <a:latin typeface="Montserrat"/>
                <a:ea typeface="Montserrat"/>
                <a:cs typeface="Montserrat"/>
                <a:sym typeface="Montserrat"/>
              </a:rPr>
              <a:t>and </a:t>
            </a:r>
            <a:r>
              <a:rPr lang="en" sz="2400" dirty="0">
                <a:solidFill>
                  <a:srgbClr val="006DB7"/>
                </a:solidFill>
                <a:latin typeface="Montserrat SemiBold"/>
                <a:ea typeface="Montserrat SemiBold"/>
                <a:cs typeface="Montserrat SemiBold"/>
                <a:sym typeface="Montserrat SemiBold"/>
              </a:rPr>
              <a:t>spread scriptural holiness </a:t>
            </a:r>
            <a:r>
              <a:rPr lang="en" sz="2400" dirty="0">
                <a:latin typeface="Montserrat"/>
                <a:ea typeface="Montserrat"/>
                <a:cs typeface="Montserrat"/>
                <a:sym typeface="Montserrat"/>
              </a:rPr>
              <a:t>across the globe.</a:t>
            </a:r>
            <a:endParaRPr sz="2400" dirty="0">
              <a:latin typeface="Montserrat"/>
              <a:ea typeface="Montserrat"/>
              <a:cs typeface="Montserrat"/>
              <a:sym typeface="Montserrat"/>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OUR</a:t>
            </a:r>
            <a:r>
              <a:rPr lang="en"/>
              <a:t> </a:t>
            </a:r>
            <a:r>
              <a:rPr lang="en" sz="3600">
                <a:latin typeface="EB Garamond"/>
                <a:ea typeface="EB Garamond"/>
                <a:cs typeface="EB Garamond"/>
                <a:sym typeface="EB Garamond"/>
              </a:rPr>
              <a:t>VISION</a:t>
            </a:r>
            <a:endParaRPr sz="3600">
              <a:latin typeface="EB Garamond"/>
              <a:ea typeface="EB Garamond"/>
              <a:cs typeface="EB Garamond"/>
              <a:sym typeface="EB Garamond"/>
            </a:endParaRPr>
          </a:p>
        </p:txBody>
      </p:sp>
      <p:sp>
        <p:nvSpPr>
          <p:cNvPr id="89" name="Google Shape;89;p15"/>
          <p:cNvSpPr txBox="1"/>
          <p:nvPr/>
        </p:nvSpPr>
        <p:spPr>
          <a:xfrm>
            <a:off x="758350" y="2670026"/>
            <a:ext cx="6336717" cy="2031295"/>
          </a:xfrm>
          <a:prstGeom prst="rect">
            <a:avLst/>
          </a:prstGeom>
          <a:noFill/>
          <a:ln>
            <a:noFill/>
          </a:ln>
        </p:spPr>
        <p:txBody>
          <a:bodyPr spcFirstLastPara="1" wrap="square" lIns="91425" tIns="91425" rIns="91425" bIns="91425" anchor="t" anchorCtr="0">
            <a:spAutoFit/>
          </a:bodyPr>
          <a:lstStyle/>
          <a:p>
            <a:r>
              <a:rPr lang="en-US" sz="2000" dirty="0">
                <a:latin typeface="Montserrat"/>
                <a:ea typeface="Montserrat"/>
                <a:cs typeface="Montserrat"/>
                <a:sym typeface="Montserrat"/>
              </a:rPr>
              <a:t>Through the empowerment of the Holy Spirit, the Global Methodist Church envisions multiplying disciples of Jesus Christ throughout the earth who flourish in scriptural holiness as we worship passionately, love extravagantly, and witness boldly.</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NEW</a:t>
            </a:r>
            <a:r>
              <a:rPr lang="en"/>
              <a:t> </a:t>
            </a:r>
            <a:r>
              <a:rPr lang="en" sz="3600">
                <a:latin typeface="EB Garamond"/>
                <a:ea typeface="EB Garamond"/>
                <a:cs typeface="EB Garamond"/>
                <a:sym typeface="EB Garamond"/>
              </a:rPr>
              <a:t>BEGINNING</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1723518"/>
          </a:xfrm>
          <a:prstGeom prst="rect">
            <a:avLst/>
          </a:prstGeom>
          <a:noFill/>
          <a:ln>
            <a:noFill/>
          </a:ln>
        </p:spPr>
        <p:txBody>
          <a:bodyPr spcFirstLastPara="1" wrap="square" lIns="91425" tIns="91425" rIns="91425" bIns="91425" anchor="t" anchorCtr="0">
            <a:spAutoFit/>
          </a:bodyPr>
          <a:lstStyle/>
          <a:p>
            <a:pPr lvl="0"/>
            <a:r>
              <a:rPr lang="en" sz="2000">
                <a:latin typeface="Montserrat"/>
                <a:ea typeface="Montserrat"/>
                <a:cs typeface="Montserrat"/>
                <a:sym typeface="Montserrat"/>
              </a:rPr>
              <a:t>With humility, hope, and joy</a:t>
            </a:r>
            <a:r>
              <a:rPr lang="en" sz="2000">
                <a:latin typeface="Montserrat" pitchFamily="2" charset="77"/>
                <a:ea typeface="Montserrat"/>
                <a:cs typeface="Montserrat"/>
                <a:sym typeface="Montserrat"/>
              </a:rPr>
              <a:t>, </a:t>
            </a:r>
            <a:r>
              <a:rPr lang="en-US" sz="2000">
                <a:latin typeface="Montserrat" pitchFamily="2" charset="77"/>
              </a:rPr>
              <a:t>the 17 member body known as </a:t>
            </a:r>
            <a:r>
              <a:rPr lang="en" sz="2000">
                <a:latin typeface="Montserrat"/>
                <a:ea typeface="Montserrat"/>
                <a:cs typeface="Montserrat"/>
                <a:sym typeface="Montserrat"/>
              </a:rPr>
              <a:t>the Transitional Leadership Council announced </a:t>
            </a:r>
            <a:r>
              <a:rPr lang="en" sz="2000" b="1">
                <a:latin typeface="Montserrat"/>
                <a:ea typeface="Montserrat"/>
                <a:cs typeface="Montserrat"/>
                <a:sym typeface="Montserrat"/>
              </a:rPr>
              <a:t>the official launch of the Global Methodist Church as of May 1, 2022. </a:t>
            </a:r>
            <a:endParaRPr sz="2000" b="1">
              <a:latin typeface="Montserrat"/>
              <a:ea typeface="Montserrat"/>
              <a:cs typeface="Montserrat"/>
              <a:sym typeface="Montserrat"/>
            </a:endParaRPr>
          </a:p>
        </p:txBody>
      </p:sp>
    </p:spTree>
    <p:extLst>
      <p:ext uri="{BB962C8B-B14F-4D97-AF65-F5344CB8AC3E}">
        <p14:creationId xmlns:p14="http://schemas.microsoft.com/office/powerpoint/2010/main" val="219983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CORE</a:t>
            </a:r>
            <a:r>
              <a:rPr lang="en"/>
              <a:t> </a:t>
            </a:r>
            <a:r>
              <a:rPr lang="en" sz="3600">
                <a:latin typeface="EB Garamond"/>
                <a:ea typeface="EB Garamond"/>
                <a:cs typeface="EB Garamond"/>
                <a:sym typeface="EB Garamond"/>
              </a:rPr>
              <a:t>CONFESSIONS</a:t>
            </a:r>
            <a:endParaRPr sz="3600">
              <a:latin typeface="EB Garamond"/>
              <a:ea typeface="EB Garamond"/>
              <a:cs typeface="EB Garamond"/>
              <a:sym typeface="EB Garamond"/>
            </a:endParaRPr>
          </a:p>
        </p:txBody>
      </p:sp>
      <p:sp>
        <p:nvSpPr>
          <p:cNvPr id="89" name="Google Shape;89;p15"/>
          <p:cNvSpPr txBox="1"/>
          <p:nvPr/>
        </p:nvSpPr>
        <p:spPr>
          <a:xfrm>
            <a:off x="930750" y="2818475"/>
            <a:ext cx="5435100" cy="1723518"/>
          </a:xfrm>
          <a:prstGeom prst="rect">
            <a:avLst/>
          </a:prstGeom>
          <a:noFill/>
          <a:ln>
            <a:noFill/>
          </a:ln>
        </p:spPr>
        <p:txBody>
          <a:bodyPr spcFirstLastPara="1" wrap="square" lIns="91425" tIns="91425" rIns="91425" bIns="91425" anchor="t" anchorCtr="0">
            <a:spAutoFit/>
          </a:bodyPr>
          <a:lstStyle/>
          <a:p>
            <a:r>
              <a:rPr lang="en-US" sz="20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professes the Christian faith</a:t>
            </a:r>
            <a:r>
              <a:rPr lang="en-US" sz="2000" dirty="0">
                <a:solidFill>
                  <a:srgbClr val="333333"/>
                </a:solidFill>
                <a:latin typeface="Montserrat" pitchFamily="2" charset="77"/>
                <a:ea typeface="Calibri" panose="020F0502020204030204" pitchFamily="34" charset="0"/>
                <a:cs typeface="Times New Roman" panose="02020603050405020304" pitchFamily="18" charset="0"/>
              </a:rPr>
              <a:t>, established on the confession of Jesus as Messiah, the Son of God, and resurrected Lord of heaven and earth.</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84398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98037" y="1175850"/>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ALL</a:t>
            </a:r>
            <a:r>
              <a:rPr lang="en"/>
              <a:t> </a:t>
            </a:r>
            <a:r>
              <a:rPr lang="en" sz="3600">
                <a:latin typeface="EB Garamond"/>
                <a:ea typeface="EB Garamond"/>
                <a:cs typeface="EB Garamond"/>
                <a:sym typeface="EB Garamond"/>
              </a:rPr>
              <a:t>GOD’S PEOPLE</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420539" y="2333190"/>
            <a:ext cx="6543999" cy="2339072"/>
          </a:xfrm>
          <a:prstGeom prst="rect">
            <a:avLst/>
          </a:prstGeom>
          <a:noFill/>
          <a:ln>
            <a:noFill/>
          </a:ln>
        </p:spPr>
        <p:txBody>
          <a:bodyPr spcFirstLastPara="1" wrap="square" lIns="91425" tIns="91425" rIns="91425" bIns="91425" anchor="t" anchorCtr="0">
            <a:spAutoFit/>
          </a:bodyPr>
          <a:lstStyle/>
          <a:p>
            <a:pPr lvl="0"/>
            <a:r>
              <a:rPr lang="en-US" sz="2000" b="1">
                <a:solidFill>
                  <a:srgbClr val="333333"/>
                </a:solidFill>
                <a:latin typeface="Montserrat" pitchFamily="2" charset="77"/>
                <a:ea typeface="Calibri" panose="020F0502020204030204" pitchFamily="34" charset="0"/>
                <a:cs typeface="Times New Roman" panose="02020603050405020304" pitchFamily="18" charset="0"/>
              </a:rPr>
              <a:t>By virtue of its very name, the Global Methodist Church is a diverse church where all God’s people</a:t>
            </a:r>
            <a:r>
              <a:rPr lang="en-US" sz="2000">
                <a:solidFill>
                  <a:srgbClr val="333333"/>
                </a:solidFill>
                <a:latin typeface="Montserrat" pitchFamily="2" charset="77"/>
                <a:ea typeface="Calibri" panose="020F0502020204030204" pitchFamily="34" charset="0"/>
                <a:cs typeface="Times New Roman" panose="02020603050405020304" pitchFamily="18" charset="0"/>
              </a:rPr>
              <a:t> – whatever their color, culture, ethnicity, or nationality – are warmly welcomed to join with others </a:t>
            </a:r>
            <a:r>
              <a:rPr lang="en-US" sz="2000" i="1">
                <a:solidFill>
                  <a:srgbClr val="333333"/>
                </a:solidFill>
                <a:latin typeface="Montserrat" pitchFamily="2" charset="77"/>
                <a:ea typeface="Calibri" panose="020F0502020204030204" pitchFamily="34" charset="0"/>
                <a:cs typeface="Times New Roman" panose="02020603050405020304" pitchFamily="18" charset="0"/>
              </a:rPr>
              <a:t>to make disciples of Jesus Christ who worship passionately, love extravagantly, and witness boldly</a:t>
            </a:r>
            <a:r>
              <a:rPr lang="en-US" sz="2000">
                <a:solidFill>
                  <a:srgbClr val="333333"/>
                </a:solidFill>
                <a:latin typeface="Montserrat" pitchFamily="2" charset="77"/>
                <a:ea typeface="Calibri" panose="020F0502020204030204" pitchFamily="34" charset="0"/>
                <a:cs typeface="Times New Roman" panose="02020603050405020304" pitchFamily="18" charset="0"/>
              </a:rPr>
              <a:t>. </a:t>
            </a:r>
            <a:endParaRPr sz="2000">
              <a:latin typeface="Montserrat"/>
              <a:ea typeface="Montserrat"/>
              <a:cs typeface="Montserrat"/>
              <a:sym typeface="Montserrat"/>
            </a:endParaRPr>
          </a:p>
        </p:txBody>
      </p:sp>
    </p:spTree>
    <p:extLst>
      <p:ext uri="{BB962C8B-B14F-4D97-AF65-F5344CB8AC3E}">
        <p14:creationId xmlns:p14="http://schemas.microsoft.com/office/powerpoint/2010/main" val="13521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Key</a:t>
            </a:r>
            <a:r>
              <a:rPr lang="en"/>
              <a:t> </a:t>
            </a:r>
            <a:r>
              <a:rPr lang="en" sz="3600">
                <a:latin typeface="EB Garamond"/>
                <a:ea typeface="EB Garamond"/>
                <a:cs typeface="EB Garamond"/>
                <a:sym typeface="EB Garamond"/>
              </a:rPr>
              <a:t>Ministry Commitments</a:t>
            </a:r>
            <a:endParaRPr sz="3600">
              <a:latin typeface="EB Garamond"/>
              <a:ea typeface="EB Garamond"/>
              <a:cs typeface="EB Garamond"/>
              <a:sym typeface="EB Garamond"/>
            </a:endParaRPr>
          </a:p>
        </p:txBody>
      </p:sp>
      <p:sp>
        <p:nvSpPr>
          <p:cNvPr id="89" name="Google Shape;89;p15"/>
          <p:cNvSpPr txBox="1"/>
          <p:nvPr/>
        </p:nvSpPr>
        <p:spPr>
          <a:xfrm>
            <a:off x="930750" y="2818475"/>
            <a:ext cx="5435100" cy="1723518"/>
          </a:xfrm>
          <a:prstGeom prst="rect">
            <a:avLst/>
          </a:prstGeom>
          <a:noFill/>
          <a:ln>
            <a:noFill/>
          </a:ln>
        </p:spPr>
        <p:txBody>
          <a:bodyPr spcFirstLastPara="1" wrap="square" lIns="91425" tIns="91425" rIns="91425" bIns="91425" anchor="t" anchorCtr="0">
            <a:spAutoFit/>
          </a:bodyPr>
          <a:lstStyle/>
          <a:p>
            <a:pPr marL="342900" indent="-342900">
              <a:buFont typeface="Arial" panose="020B0604020202020204" pitchFamily="34" charset="0"/>
              <a:buChar char="•"/>
            </a:pPr>
            <a:r>
              <a:rPr lang="en-US" sz="2000">
                <a:solidFill>
                  <a:srgbClr val="333333"/>
                </a:solidFill>
                <a:latin typeface="Montserrat" pitchFamily="2" charset="77"/>
                <a:ea typeface="Calibri" panose="020F0502020204030204" pitchFamily="34" charset="0"/>
                <a:cs typeface="Times New Roman" panose="02020603050405020304" pitchFamily="18" charset="0"/>
              </a:rPr>
              <a:t>Local Church as the Missional Center</a:t>
            </a:r>
          </a:p>
          <a:p>
            <a:pPr marL="342900" indent="-342900">
              <a:buFont typeface="Arial" panose="020B0604020202020204" pitchFamily="34" charset="0"/>
              <a:buChar char="•"/>
            </a:pPr>
            <a:r>
              <a:rPr lang="en-US" sz="2000">
                <a:solidFill>
                  <a:srgbClr val="333333"/>
                </a:solidFill>
                <a:latin typeface="Montserrat" pitchFamily="2" charset="77"/>
                <a:ea typeface="Montserrat"/>
                <a:cs typeface="Times New Roman" panose="02020603050405020304" pitchFamily="18" charset="0"/>
                <a:sym typeface="Montserrat"/>
              </a:rPr>
              <a:t>Global, Multicultural, and Multiethnic</a:t>
            </a:r>
          </a:p>
          <a:p>
            <a:pPr marL="342900" indent="-342900">
              <a:buFont typeface="Arial" panose="020B0604020202020204" pitchFamily="34" charset="0"/>
              <a:buChar char="•"/>
            </a:pPr>
            <a:r>
              <a:rPr lang="en-US" sz="2000">
                <a:solidFill>
                  <a:srgbClr val="333333"/>
                </a:solidFill>
                <a:latin typeface="Montserrat" pitchFamily="2" charset="77"/>
                <a:ea typeface="Montserrat"/>
                <a:cs typeface="Times New Roman" panose="02020603050405020304" pitchFamily="18" charset="0"/>
                <a:sym typeface="Montserrat"/>
              </a:rPr>
              <a:t>Long-Term, Enduring Global Missional Partnerships</a:t>
            </a:r>
          </a:p>
          <a:p>
            <a:pPr marL="342900" indent="-342900">
              <a:buFont typeface="Arial" panose="020B0604020202020204" pitchFamily="34" charset="0"/>
              <a:buChar char="•"/>
            </a:pPr>
            <a:r>
              <a:rPr lang="en-US" sz="2000">
                <a:solidFill>
                  <a:srgbClr val="333333"/>
                </a:solidFill>
                <a:latin typeface="Montserrat" pitchFamily="2" charset="77"/>
                <a:ea typeface="Montserrat"/>
                <a:cs typeface="Times New Roman" panose="02020603050405020304" pitchFamily="18" charset="0"/>
                <a:sym typeface="Montserrat"/>
              </a:rPr>
              <a:t>Fulfilling the Great Commission</a:t>
            </a:r>
            <a:endParaRPr sz="200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597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
                                            <p:txEl>
                                              <p:pRg st="1" end="1"/>
                                            </p:txEl>
                                          </p:spTgt>
                                        </p:tgtEl>
                                        <p:attrNameLst>
                                          <p:attrName>style.visibility</p:attrName>
                                        </p:attrNameLst>
                                      </p:cBhvr>
                                      <p:to>
                                        <p:strVal val="visible"/>
                                      </p:to>
                                    </p:set>
                                    <p:anim calcmode="lin" valueType="num">
                                      <p:cBhvr additive="base">
                                        <p:cTn id="13" dur="500" fill="hold"/>
                                        <p:tgtEl>
                                          <p:spTgt spid="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xEl>
                                              <p:pRg st="2" end="2"/>
                                            </p:txEl>
                                          </p:spTgt>
                                        </p:tgtEl>
                                        <p:attrNameLst>
                                          <p:attrName>style.visibility</p:attrName>
                                        </p:attrNameLst>
                                      </p:cBhvr>
                                      <p:to>
                                        <p:strVal val="visible"/>
                                      </p:to>
                                    </p:set>
                                    <p:anim calcmode="lin" valueType="num">
                                      <p:cBhvr additive="base">
                                        <p:cTn id="19"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
                                            <p:txEl>
                                              <p:pRg st="3" end="3"/>
                                            </p:txEl>
                                          </p:spTgt>
                                        </p:tgtEl>
                                        <p:attrNameLst>
                                          <p:attrName>style.visibility</p:attrName>
                                        </p:attrNameLst>
                                      </p:cBhvr>
                                      <p:to>
                                        <p:strVal val="visible"/>
                                      </p:to>
                                    </p:set>
                                    <p:anim calcmode="lin" valueType="num">
                                      <p:cBhvr additive="base">
                                        <p:cTn id="25" dur="500" fill="hold"/>
                                        <p:tgtEl>
                                          <p:spTgt spid="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841250" cy="114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500"/>
              <a:t>METHODIST</a:t>
            </a:r>
            <a:r>
              <a:rPr lang="en"/>
              <a:t> </a:t>
            </a:r>
            <a:r>
              <a:rPr lang="en" sz="3600">
                <a:latin typeface="EB Garamond"/>
                <a:ea typeface="EB Garamond"/>
                <a:cs typeface="EB Garamond"/>
                <a:sym typeface="EB Garamond"/>
              </a:rPr>
              <a:t>DISTINCTIVES</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pPr lvl="0"/>
            <a:r>
              <a:rPr lang="en-US" sz="2000">
                <a:solidFill>
                  <a:srgbClr val="333333"/>
                </a:solidFill>
                <a:latin typeface="Montserrat" pitchFamily="2" charset="77"/>
                <a:ea typeface="Times New Roman" panose="02020603050405020304" pitchFamily="18" charset="0"/>
                <a:cs typeface="Times New Roman" panose="02020603050405020304" pitchFamily="18" charset="0"/>
              </a:rPr>
              <a:t>T</a:t>
            </a:r>
            <a:r>
              <a:rPr lang="en-US" sz="2000">
                <a:latin typeface="Montserrat" pitchFamily="2" charset="77"/>
                <a:ea typeface="Times New Roman" panose="02020603050405020304" pitchFamily="18" charset="0"/>
                <a:cs typeface="Times New Roman" panose="02020603050405020304" pitchFamily="18" charset="0"/>
              </a:rPr>
              <a:t>he Global Methodist Church is for all people who wish to join in a “methodical,” practical, and warm-hearted pursuit of </a:t>
            </a:r>
            <a:r>
              <a:rPr lang="en-US" sz="2000" b="1">
                <a:latin typeface="Montserrat" pitchFamily="2" charset="77"/>
                <a:ea typeface="Times New Roman" panose="02020603050405020304" pitchFamily="18" charset="0"/>
                <a:cs typeface="Times New Roman" panose="02020603050405020304" pitchFamily="18" charset="0"/>
              </a:rPr>
              <a:t>loving God and serving others as Jesus’ disciples in the world</a:t>
            </a:r>
            <a:r>
              <a:rPr lang="en-US" sz="2000">
                <a:latin typeface="Montserrat" pitchFamily="2" charset="77"/>
                <a:ea typeface="Times New Roman" panose="02020603050405020304" pitchFamily="18" charset="0"/>
                <a:cs typeface="Times New Roman" panose="02020603050405020304" pitchFamily="18" charset="0"/>
              </a:rPr>
              <a:t>.</a:t>
            </a:r>
            <a:endParaRPr sz="2000">
              <a:latin typeface="Montserrat"/>
              <a:ea typeface="Montserrat"/>
              <a:cs typeface="Montserrat"/>
              <a:sym typeface="Montserrat"/>
            </a:endParaRPr>
          </a:p>
        </p:txBody>
      </p:sp>
    </p:spTree>
    <p:extLst>
      <p:ext uri="{BB962C8B-B14F-4D97-AF65-F5344CB8AC3E}">
        <p14:creationId xmlns:p14="http://schemas.microsoft.com/office/powerpoint/2010/main" val="2798851675"/>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2371</Words>
  <Application>Microsoft Macintosh PowerPoint</Application>
  <PresentationFormat>On-screen Show (16:9)</PresentationFormat>
  <Paragraphs>86</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Lato</vt:lpstr>
      <vt:lpstr>Montserrat</vt:lpstr>
      <vt:lpstr>Calibri</vt:lpstr>
      <vt:lpstr>Montserrat SemiBold</vt:lpstr>
      <vt:lpstr>EB Garamond</vt:lpstr>
      <vt:lpstr>EB Garamond SemiBold</vt:lpstr>
      <vt:lpstr>Focus</vt:lpstr>
      <vt:lpstr>A WARM HEARTED, HOLY SPIRIT INSPIRED CHURCH</vt:lpstr>
      <vt:lpstr>FOR ALL GOD’S PEOPLE</vt:lpstr>
      <vt:lpstr>OUR MISSION</vt:lpstr>
      <vt:lpstr>OUR VISION</vt:lpstr>
      <vt:lpstr>NEW BEGINNING</vt:lpstr>
      <vt:lpstr>CORE CONFESSIONS</vt:lpstr>
      <vt:lpstr>ALL GOD’S PEOPLE</vt:lpstr>
      <vt:lpstr>Key Ministry Commitments</vt:lpstr>
      <vt:lpstr>METHODIST DISTINCTIVES</vt:lpstr>
      <vt:lpstr>ORGANIZATIONAL DISTINCTIVE</vt:lpstr>
      <vt:lpstr>BISHOPS LEADERSHIP</vt:lpstr>
      <vt:lpstr>JOYFUL DISCIPLESHIP</vt:lpstr>
      <vt:lpstr>ACCOUNTABLE DISCIPLESHIP</vt:lpstr>
      <vt:lpstr>MISSIONAL PRIORITIES</vt:lpstr>
      <vt:lpstr>BIBLICAL TEACHING</vt:lpstr>
      <vt:lpstr>TRANSFORMATIONAL DISCIPLESHIP</vt:lpstr>
      <vt:lpstr>MULTIPLICATION</vt:lpstr>
      <vt:lpstr>MINISTRY TO ALL PEOPLE</vt:lpstr>
      <vt:lpstr>GLOBAL PARTNERS</vt:lpstr>
      <vt:lpstr>CONNECTIONAL FUNDING</vt:lpstr>
      <vt:lpstr>CONNECTIONAL FUNDING</vt:lpstr>
      <vt:lpstr>CONNECTIONAL FUNDING</vt:lpstr>
      <vt:lpstr>CONNECTIONAL FUNDING</vt:lpstr>
      <vt:lpstr>JOINING THE GLOBAL METHODIST CHURCH</vt:lpstr>
      <vt:lpstr>MEMBERS JOIN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HEARTED, HOLY SPIRIT INSPIRED CHURCH</dc:title>
  <dc:creator>tmarcus</dc:creator>
  <cp:lastModifiedBy>Teresa Marcus</cp:lastModifiedBy>
  <cp:revision>3</cp:revision>
  <cp:lastPrinted>2022-03-22T19:06:50Z</cp:lastPrinted>
  <dcterms:modified xsi:type="dcterms:W3CDTF">2025-04-01T12:21:42Z</dcterms:modified>
</cp:coreProperties>
</file>